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56" r:id="rId35"/>
    <p:sldMasterId id="2147483857" r:id="rId37"/>
    <p:sldMasterId id="2147483858" r:id="rId39"/>
  </p:sldMasterIdLst>
  <p:notesMasterIdLst>
    <p:notesMasterId r:id="rId43"/>
  </p:notesMasterIdLst>
  <p:handoutMasterIdLst>
    <p:handoutMasterId r:id="rId41"/>
  </p:handoutMasterIdLst>
  <p:sldIdLst>
    <p:sldId id="256" r:id="rId45"/>
    <p:sldId id="295" r:id="rId47"/>
    <p:sldId id="291" r:id="rId49"/>
    <p:sldId id="292" r:id="rId50"/>
    <p:sldId id="309" r:id="rId51"/>
    <p:sldId id="293" r:id="rId52"/>
    <p:sldId id="310" r:id="rId53"/>
    <p:sldId id="294" r:id="rId54"/>
    <p:sldId id="258" r:id="rId55"/>
    <p:sldId id="279" r:id="rId56"/>
    <p:sldId id="286" r:id="rId57"/>
    <p:sldId id="287" r:id="rId58"/>
    <p:sldId id="288" r:id="rId59"/>
    <p:sldId id="296" r:id="rId60"/>
    <p:sldId id="298" r:id="rId61"/>
    <p:sldId id="306" r:id="rId62"/>
    <p:sldId id="299" r:id="rId63"/>
    <p:sldId id="300" r:id="rId64"/>
    <p:sldId id="301" r:id="rId65"/>
    <p:sldId id="302" r:id="rId66"/>
    <p:sldId id="290" r:id="rId67"/>
    <p:sldId id="308" r:id="rId68"/>
    <p:sldId id="303" r:id="rId69"/>
    <p:sldId id="304" r:id="rId70"/>
    <p:sldId id="305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6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5" Type="http://schemas.openxmlformats.org/officeDocument/2006/relationships/slideMaster" Target="slideMasters/slideMaster1.xml"></Relationship><Relationship Id="rId36" Type="http://schemas.openxmlformats.org/officeDocument/2006/relationships/theme" Target="theme/theme1.xml"></Relationship><Relationship Id="rId37" Type="http://schemas.openxmlformats.org/officeDocument/2006/relationships/slideMaster" Target="slideMasters/slideMaster2.xml"></Relationship><Relationship Id="rId39" Type="http://schemas.openxmlformats.org/officeDocument/2006/relationships/slideMaster" Target="slideMasters/slideMaster3.xml"></Relationship><Relationship Id="rId41" Type="http://schemas.openxmlformats.org/officeDocument/2006/relationships/handoutMaster" Target="handoutMasters/handoutMaster1.xml"></Relationship><Relationship Id="rId43" Type="http://schemas.openxmlformats.org/officeDocument/2006/relationships/notesMaster" Target="notesMasters/notesMaster1.xml"></Relationship><Relationship Id="rId45" Type="http://schemas.openxmlformats.org/officeDocument/2006/relationships/slide" Target="slides/slide1.xml"></Relationship><Relationship Id="rId47" Type="http://schemas.openxmlformats.org/officeDocument/2006/relationships/slide" Target="slides/slide2.xml"></Relationship><Relationship Id="rId49" Type="http://schemas.openxmlformats.org/officeDocument/2006/relationships/slide" Target="slides/slide3.xml"></Relationship><Relationship Id="rId50" Type="http://schemas.openxmlformats.org/officeDocument/2006/relationships/slide" Target="slides/slide4.xml"></Relationship><Relationship Id="rId51" Type="http://schemas.openxmlformats.org/officeDocument/2006/relationships/slide" Target="slides/slide5.xml"></Relationship><Relationship Id="rId52" Type="http://schemas.openxmlformats.org/officeDocument/2006/relationships/slide" Target="slides/slide6.xml"></Relationship><Relationship Id="rId53" Type="http://schemas.openxmlformats.org/officeDocument/2006/relationships/slide" Target="slides/slide7.xml"></Relationship><Relationship Id="rId54" Type="http://schemas.openxmlformats.org/officeDocument/2006/relationships/slide" Target="slides/slide8.xml"></Relationship><Relationship Id="rId55" Type="http://schemas.openxmlformats.org/officeDocument/2006/relationships/slide" Target="slides/slide9.xml"></Relationship><Relationship Id="rId56" Type="http://schemas.openxmlformats.org/officeDocument/2006/relationships/slide" Target="slides/slide10.xml"></Relationship><Relationship Id="rId57" Type="http://schemas.openxmlformats.org/officeDocument/2006/relationships/slide" Target="slides/slide11.xml"></Relationship><Relationship Id="rId58" Type="http://schemas.openxmlformats.org/officeDocument/2006/relationships/slide" Target="slides/slide12.xml"></Relationship><Relationship Id="rId59" Type="http://schemas.openxmlformats.org/officeDocument/2006/relationships/slide" Target="slides/slide13.xml"></Relationship><Relationship Id="rId60" Type="http://schemas.openxmlformats.org/officeDocument/2006/relationships/slide" Target="slides/slide14.xml"></Relationship><Relationship Id="rId61" Type="http://schemas.openxmlformats.org/officeDocument/2006/relationships/slide" Target="slides/slide15.xml"></Relationship><Relationship Id="rId62" Type="http://schemas.openxmlformats.org/officeDocument/2006/relationships/slide" Target="slides/slide16.xml"></Relationship><Relationship Id="rId63" Type="http://schemas.openxmlformats.org/officeDocument/2006/relationships/slide" Target="slides/slide17.xml"></Relationship><Relationship Id="rId64" Type="http://schemas.openxmlformats.org/officeDocument/2006/relationships/slide" Target="slides/slide18.xml"></Relationship><Relationship Id="rId65" Type="http://schemas.openxmlformats.org/officeDocument/2006/relationships/slide" Target="slides/slide19.xml"></Relationship><Relationship Id="rId66" Type="http://schemas.openxmlformats.org/officeDocument/2006/relationships/slide" Target="slides/slide20.xml"></Relationship><Relationship Id="rId67" Type="http://schemas.openxmlformats.org/officeDocument/2006/relationships/slide" Target="slides/slide21.xml"></Relationship><Relationship Id="rId68" Type="http://schemas.openxmlformats.org/officeDocument/2006/relationships/slide" Target="slides/slide22.xml"></Relationship><Relationship Id="rId69" Type="http://schemas.openxmlformats.org/officeDocument/2006/relationships/slide" Target="slides/slide23.xml"></Relationship><Relationship Id="rId70" Type="http://schemas.openxmlformats.org/officeDocument/2006/relationships/slide" Target="slides/slide24.xml"></Relationship><Relationship Id="rId71" Type="http://schemas.openxmlformats.org/officeDocument/2006/relationships/slide" Target="slides/slide25.xml"></Relationship><Relationship Id="rId72" Type="http://schemas.openxmlformats.org/officeDocument/2006/relationships/viewProps" Target="viewProps.xml"></Relationship><Relationship Id="rId73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6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fImage1345322796500.jpeg"></Relationship><Relationship Id="rId4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fImage1177922809169.jpeg"></Relationship><Relationship Id="rId4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6" Type="http://schemas.openxmlformats.org/officeDocument/2006/relationships/image" Target="../media/image13.png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Relationship Id="rId7" Type="http://schemas.openxmlformats.org/officeDocument/2006/relationships/image" Target="../media/fImage1345322815724.jpeg"></Relationship><Relationship Id="rId8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4" Type="http://schemas.openxmlformats.org/officeDocument/2006/relationships/image" Target="../media/image15.png"></Relationship><Relationship Id="rId5" Type="http://schemas.openxmlformats.org/officeDocument/2006/relationships/image" Target="../media/fImage1177922831478.jpeg"></Relationship><Relationship Id="rId6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6.png"></Relationship><Relationship Id="rId4" Type="http://schemas.openxmlformats.org/officeDocument/2006/relationships/image" Target="../media/fImage19827224941.png"></Relationship><Relationship Id="rId5" Type="http://schemas.openxmlformats.org/officeDocument/2006/relationships/image" Target="../media/fImage1809272508467.png"></Relationship><Relationship Id="rId6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4" Type="http://schemas.openxmlformats.org/officeDocument/2006/relationships/image" Target="../media/fImage1952282516334.png"></Relationship><Relationship Id="rId5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fImage474642616962.png"></Relationship><Relationship Id="rId4" Type="http://schemas.openxmlformats.org/officeDocument/2006/relationships/image" Target="../media/fImage4361672536500.png"></Relationship><Relationship Id="rId5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21.png"></Relationship><Relationship Id="rId2" Type="http://schemas.openxmlformats.org/officeDocument/2006/relationships/image" Target="../media/image20.png"></Relationship><Relationship Id="rId4" Type="http://schemas.openxmlformats.org/officeDocument/2006/relationships/image" Target="../media/image22.png"></Relationship><Relationship Id="rId5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5" Type="http://schemas.openxmlformats.org/officeDocument/2006/relationships/image" Target="../media/image2.jpeg"></Relationship><Relationship Id="rId6" Type="http://schemas.openxmlformats.org/officeDocument/2006/relationships/image" Target="../media/fImage1639302724464.png"></Relationship><Relationship Id="rId7" Type="http://schemas.openxmlformats.org/officeDocument/2006/relationships/image" Target="../media/fImage1147822765705.png"></Relationship><Relationship Id="rId8" Type="http://schemas.openxmlformats.org/officeDocument/2006/relationships/image" Target="../media/fImage1166272778145.png"></Relationship><Relationship Id="rId9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2.jpeg"></Relationship><Relationship Id="rId4" Type="http://schemas.openxmlformats.org/officeDocument/2006/relationships/image" Target="../media/fImage3534322923281.png"></Relationship><Relationship Id="rId5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5" Type="http://schemas.openxmlformats.org/officeDocument/2006/relationships/image" Target="../media/fImage1345322936827.jpeg"></Relationship><Relationship Id="rId6" Type="http://schemas.openxmlformats.org/officeDocument/2006/relationships/image" Target="../media/fImage1739572949961.png"></Relationship><Relationship Id="rId7" Type="http://schemas.openxmlformats.org/officeDocument/2006/relationships/image" Target="../media/fImage2444552489169.png"></Relationship><Relationship Id="rId8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30.jpg"></Relationship><Relationship Id="rId3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jpeg"></Relationship><Relationship Id="rId2" Type="http://schemas.openxmlformats.org/officeDocument/2006/relationships/image" Target="../media/image1.jpeg"></Relationship><Relationship Id="rId4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4" Type="http://schemas.openxmlformats.org/officeDocument/2006/relationships/image" Target="../media/image5.pn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5356436641.png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image" Target="../media/image6.png"></Relationship><Relationship Id="rId4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586414448467.png"></Relationship><Relationship Id="rId3" Type="http://schemas.openxmlformats.org/officeDocument/2006/relationships/image" Target="../media/fImage353754456334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9.jpeg"></Relationship><Relationship Id="rId2" Type="http://schemas.openxmlformats.org/officeDocument/2006/relationships/image" Target="../media/image8.pn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3365" y="2225675"/>
            <a:ext cx="9145270" cy="82486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br>
              <a:rPr lang="ko-KR" altLang="en-US" sz="4400" b="1" dirty="0">
                <a:latin typeface="Arial Rounded MT Bold" panose="020F0704030504030204" pitchFamily="34" charset="0"/>
                <a:ea typeface="Arial Rounded MT Bold" charset="0"/>
                <a:cs typeface="Aharoni" charset="0"/>
              </a:rPr>
            </a:br>
            <a:r>
              <a:rPr lang="ko-KR" altLang="en-US" sz="4400" b="1" dirty="0">
                <a:latin typeface="Arial Rounded MT Bold" panose="020F0704030504030204" pitchFamily="34" charset="0"/>
                <a:ea typeface="Arial Rounded MT Bold" charset="0"/>
                <a:cs typeface="Aharoni" charset="0"/>
              </a:rPr>
              <a:t>오늘의 날씨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/>
          <a:lstStyle/>
          <a:p>
            <a:r>
              <a:rPr lang="ko-KR" altLang="en-US" b="1" dirty="0" err="1">
                <a:latin typeface="Arial Rounded MT Bold" panose="020F0704030504030204" pitchFamily="34" charset="0"/>
              </a:rPr>
              <a:t>세미프로젝트</a:t>
            </a:r>
            <a:r>
              <a:rPr lang="ko-KR" altLang="en-US" b="1" dirty="0">
                <a:latin typeface="Arial Rounded MT Bold" panose="020F0704030504030204" pitchFamily="34" charset="0"/>
              </a:rPr>
              <a:t> </a:t>
            </a:r>
            <a:r>
              <a:rPr lang="en-US" altLang="ko-KR" b="1" dirty="0">
                <a:latin typeface="Arial Rounded MT Bold" panose="020F0704030504030204" pitchFamily="34" charset="0"/>
              </a:rPr>
              <a:t>– </a:t>
            </a:r>
            <a:r>
              <a:rPr lang="ko-KR" altLang="en-US" b="1" dirty="0">
                <a:latin typeface="Arial Rounded MT Bold" panose="020F0704030504030204" pitchFamily="34" charset="0"/>
              </a:rPr>
              <a:t>오태원</a:t>
            </a:r>
            <a:r>
              <a:rPr lang="en-US" altLang="ko-KR" b="1" dirty="0">
                <a:latin typeface="Arial Rounded MT Bold" panose="020F0704030504030204" pitchFamily="34" charset="0"/>
              </a:rPr>
              <a:t>, </a:t>
            </a:r>
            <a:r>
              <a:rPr lang="ko-KR" altLang="en-US" b="1" dirty="0" err="1">
                <a:latin typeface="Arial Rounded MT Bold" panose="020F0704030504030204" pitchFamily="34" charset="0"/>
              </a:rPr>
              <a:t>김다보미</a:t>
            </a:r>
            <a:r>
              <a:rPr lang="en-US" altLang="ko-KR" b="1" dirty="0">
                <a:latin typeface="Arial Rounded MT Bold" panose="020F0704030504030204" pitchFamily="34" charset="0"/>
              </a:rPr>
              <a:t>, </a:t>
            </a:r>
            <a:r>
              <a:rPr lang="ko-KR" altLang="en-US" b="1" dirty="0">
                <a:latin typeface="Arial Rounded MT Bold" panose="020F0704030504030204" pitchFamily="34" charset="0"/>
              </a:rPr>
              <a:t>강태현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3335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실행 화면</a:t>
            </a:r>
          </a:p>
        </p:txBody>
      </p:sp>
      <p:pic>
        <p:nvPicPr>
          <p:cNvPr id="6" name="그림 16" descr="C:/Users/cdabo/AppData/Roaming/PolarisOffice/ETemp/11416_11319480/fImage1345322796500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11350" y="671195"/>
            <a:ext cx="8365490" cy="604202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3335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실행 화면</a:t>
            </a:r>
          </a:p>
        </p:txBody>
      </p:sp>
      <p:pic>
        <p:nvPicPr>
          <p:cNvPr id="3" name="그림 19" descr="C:/Users/cdabo/AppData/Roaming/PolarisOffice/ETemp/11416_11319480/fImage1177922809169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95500" y="607695"/>
            <a:ext cx="8011795" cy="578802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28049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22" descr="C:/Users/cdabo/AppData/Roaming/PolarisOffice/ETemp/11416_11319480/fImage1345322815724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29155" y="598805"/>
            <a:ext cx="8365490" cy="604202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3823335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Arial Rounded MT Bold" charset="0"/>
                <a:ea typeface="Arial Rounded MT Bold" charset="0"/>
              </a:rPr>
              <a:t>05 CSS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코드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" y="800735"/>
            <a:ext cx="3517265" cy="26644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715" y="4090035"/>
            <a:ext cx="2944495" cy="19608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1079500"/>
            <a:ext cx="2339340" cy="2784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" y="3557905"/>
            <a:ext cx="3227070" cy="298323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3810635" y="1590040"/>
            <a:ext cx="1816100" cy="28003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524885" y="3138805"/>
            <a:ext cx="2026920" cy="126047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8155305" y="2347595"/>
            <a:ext cx="1472565" cy="20574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9506585" y="6050915"/>
            <a:ext cx="121285" cy="4489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58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24" descr="C:/Users/cdabo/AppData/Roaming/PolarisOffice/ETemp/11416_11319480/fImage117792283147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95500" y="598805"/>
            <a:ext cx="8011795" cy="578802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3823335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Arial Rounded MT Bold" charset="0"/>
                <a:ea typeface="Arial Rounded MT Bold" charset="0"/>
              </a:rPr>
              <a:t>05 CSS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코드</a:t>
            </a:r>
          </a:p>
        </p:txBody>
      </p:sp>
      <p:pic>
        <p:nvPicPr>
          <p:cNvPr id="7" name="그림 6" descr="C:/Users/cdabo/AppData/Roaming/PolarisOffice/ETemp/11416_11319480/image1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986645" y="293370"/>
            <a:ext cx="1940560" cy="5869940"/>
          </a:xfrm>
          <a:prstGeom prst="rect"/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" y="1082675"/>
            <a:ext cx="3479800" cy="516953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3847465" y="1499235"/>
            <a:ext cx="774065" cy="35433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rot="0" flipH="1" flipV="1">
            <a:off x="7230110" y="3510915"/>
            <a:ext cx="2766695" cy="213360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773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 noGrp="1"/>
          </p:cNvSpPr>
          <p:nvPr>
            <p:ph type="title"/>
          </p:nvPr>
        </p:nvSpPr>
        <p:spPr>
          <a:xfrm rot="0">
            <a:off x="-635" y="7620"/>
            <a:ext cx="1120457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06 javascript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(currentWeatherApi)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9" name="그림 8" descr="C:/Users/cdabo/AppData/Roaming/PolarisOffice/ETemp/4240_10975304/image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0170" y="982980"/>
            <a:ext cx="5240655" cy="2317750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10" name="그림 2" descr="C:/Users/cdabo/AppData/Roaming/PolarisOffice/ETemp/4240_10975304/fImage198272249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4990" y="1233805"/>
            <a:ext cx="5643245" cy="4391660"/>
          </a:xfrm>
          <a:prstGeom prst="rect"/>
          <a:noFill/>
        </p:spPr>
      </p:pic>
      <p:cxnSp>
        <p:nvCxnSpPr>
          <p:cNvPr id="5" name="직선 화살표 연결선 4"/>
          <p:cNvCxnSpPr/>
          <p:nvPr/>
        </p:nvCxnSpPr>
        <p:spPr>
          <a:xfrm rot="0" flipH="1">
            <a:off x="2590165" y="2141220"/>
            <a:ext cx="3850640" cy="1693545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3" descr="C:/Users/cdabo/AppData/Roaming/PolarisOffice/ETemp/4240_10975304/fImage180927250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84065" y="4368165"/>
            <a:ext cx="7228205" cy="186182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4545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 rot="0">
            <a:off x="-635" y="7620"/>
            <a:ext cx="1058799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06 javascript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(fiveDaysWeatherApi) 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2" name="그림 11" descr="C:/Users/cdabo/AppData/Roaming/PolarisOffice/ETemp/4240_10975304/image1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44460" y="1243330"/>
            <a:ext cx="4271645" cy="3759835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14" name="그림 4" descr="C:/Users/cdabo/AppData/Roaming/PolarisOffice/ETemp/4240_10975304/fImage195228251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1795" y="904875"/>
            <a:ext cx="6957695" cy="5407025"/>
          </a:xfrm>
          <a:prstGeom prst="rect"/>
          <a:noFill/>
        </p:spPr>
      </p:pic>
      <p:cxnSp>
        <p:nvCxnSpPr>
          <p:cNvPr id="13" name="직선 화살표 연결선 12"/>
          <p:cNvCxnSpPr/>
          <p:nvPr/>
        </p:nvCxnSpPr>
        <p:spPr>
          <a:xfrm rot="0" flipH="1">
            <a:off x="3032125" y="3502660"/>
            <a:ext cx="4723130" cy="568325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1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>
            <p:ph type="title"/>
          </p:nvPr>
        </p:nvSpPr>
        <p:spPr>
          <a:xfrm>
            <a:off x="-635" y="7620"/>
            <a:ext cx="10586720" cy="6610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06 javascript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(forecastApi)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3" name="그림 2" descr="C:/Users/cdabo/AppData/Roaming/PolarisOffice/ETemp/4240_10975304/fImage4746426169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93865" y="2199005"/>
            <a:ext cx="5060950" cy="298767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5" name="그림 6" descr="C:/Users/cdabo/AppData/Roaming/PolarisOffice/ETemp/4240_10975304/fImage436167253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2900" y="668020"/>
            <a:ext cx="6143625" cy="6046470"/>
          </a:xfrm>
          <a:prstGeom prst="rect"/>
          <a:noFill/>
        </p:spPr>
      </p:pic>
      <p:cxnSp>
        <p:nvCxnSpPr>
          <p:cNvPr id="14" name="도형 3"/>
          <p:cNvCxnSpPr>
            <a:stCxn id="13" idx="1"/>
          </p:cNvCxnSpPr>
          <p:nvPr/>
        </p:nvCxnSpPr>
        <p:spPr>
          <a:xfrm rot="0" flipH="1">
            <a:off x="2148205" y="3692525"/>
            <a:ext cx="4646295" cy="532765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10585450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06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javascript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(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mainPage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함수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) </a:t>
            </a:r>
            <a:endParaRPr lang="ko-KR" altLang="en-US" sz="2800" dirty="0">
              <a:latin typeface="Arial Rounded MT Bold" charset="0"/>
              <a:ea typeface="Arial Rounded MT Bold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95" y="1005205"/>
            <a:ext cx="5445125" cy="57003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B60D38-578B-5F1D-ED4F-EB01C9921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025" y="4697730"/>
            <a:ext cx="1367155" cy="16884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7907655" y="2693670"/>
            <a:ext cx="3007995" cy="317563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544310" y="5115560"/>
            <a:ext cx="4279900" cy="25146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535420" y="5869305"/>
            <a:ext cx="4379595" cy="21018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EBBEB4E3-5328-743A-2E8F-6A6771F88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" y="2283460"/>
            <a:ext cx="4234815" cy="44221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직선 화살표 연결선 21"/>
          <p:cNvCxnSpPr/>
          <p:nvPr/>
        </p:nvCxnSpPr>
        <p:spPr>
          <a:xfrm flipH="1" flipV="1">
            <a:off x="4537710" y="6162040"/>
            <a:ext cx="907415" cy="9080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10585450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06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javascript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(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mainPage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함수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) </a:t>
            </a:r>
            <a:endParaRPr lang="ko-KR" altLang="en-US" sz="2800" dirty="0">
              <a:latin typeface="Arial Rounded MT Bold" charset="0"/>
              <a:ea typeface="Arial Rounded MT Bold" charset="0"/>
            </a:endParaRPr>
          </a:p>
        </p:txBody>
      </p:sp>
      <p:pic>
        <p:nvPicPr>
          <p:cNvPr id="24" name="그림 9" descr="C:/Users/cdabo/AppData/Roaming/PolarisOffice/ETemp/11416_11319480/fImage163930272446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83735" y="786765"/>
            <a:ext cx="6976745" cy="2162175"/>
          </a:xfrm>
          <a:prstGeom prst="rect"/>
          <a:noFill/>
        </p:spPr>
      </p:pic>
      <p:pic>
        <p:nvPicPr>
          <p:cNvPr id="25" name="그림 11" descr="C:/Users/cdabo/AppData/Roaming/PolarisOffice/ETemp/11416_11319480/image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3706" r="30045" b="31766"/>
          <a:stretch>
            <a:fillRect/>
          </a:stretch>
        </p:blipFill>
        <p:spPr>
          <a:xfrm rot="0">
            <a:off x="469900" y="2465705"/>
            <a:ext cx="3575685" cy="4149725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27" name="그림 13" descr="C:/Users/cdabo/AppData/Roaming/PolarisOffice/ETemp/11416_11319480/fImage114782276570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73575" y="3083560"/>
            <a:ext cx="3491865" cy="2296160"/>
          </a:xfrm>
          <a:prstGeom prst="rect"/>
          <a:noFill/>
        </p:spPr>
      </p:pic>
      <p:pic>
        <p:nvPicPr>
          <p:cNvPr id="28" name="그림 14" descr="C:/Users/cdabo/AppData/Roaming/PolarisOffice/ETemp/11416_11319480/fImage116627277814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64170" y="4091305"/>
            <a:ext cx="3484880" cy="2286635"/>
          </a:xfrm>
          <a:prstGeom prst="rect"/>
          <a:noFill/>
        </p:spPr>
      </p:pic>
      <p:cxnSp>
        <p:nvCxnSpPr>
          <p:cNvPr id="26" name="도형 12"/>
          <p:cNvCxnSpPr/>
          <p:nvPr/>
        </p:nvCxnSpPr>
        <p:spPr>
          <a:xfrm rot="0" flipH="1" flipV="1">
            <a:off x="3374390" y="4490085"/>
            <a:ext cx="4599940" cy="1225550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15"/>
          <p:cNvCxnSpPr/>
          <p:nvPr/>
        </p:nvCxnSpPr>
        <p:spPr>
          <a:xfrm rot="0" flipH="1">
            <a:off x="2077720" y="3583305"/>
            <a:ext cx="2404745" cy="599440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46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25" descr="C:/Users/cdabo/AppData/Roaming/PolarisOffice/ETemp/11416_11319480/fImage353432292328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60170" y="910590"/>
            <a:ext cx="9834245" cy="3933825"/>
          </a:xfrm>
          <a:prstGeom prst="rect"/>
          <a:noFill/>
        </p:spPr>
      </p:pic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10585450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charset="0"/>
                <a:ea typeface="Arial Rounded MT Bold" charset="0"/>
              </a:rPr>
              <a:t>06 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javascript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(</a:t>
            </a:r>
            <a:r>
              <a:rPr lang="en-US" altLang="ko-KR" sz="2800" dirty="0" err="1">
                <a:latin typeface="Arial Rounded MT Bold" charset="0"/>
                <a:ea typeface="Arial Rounded MT Bold" charset="0"/>
              </a:rPr>
              <a:t>mainPage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함수</a:t>
            </a:r>
            <a:r>
              <a:rPr lang="en-US" altLang="ko-KR" sz="2800" dirty="0">
                <a:latin typeface="Arial Rounded MT Bold" charset="0"/>
                <a:ea typeface="Arial Rounded MT Bold" charset="0"/>
              </a:rPr>
              <a:t>) </a:t>
            </a:r>
            <a:endParaRPr lang="ko-KR" altLang="en-US" sz="2800" dirty="0">
              <a:latin typeface="Arial Rounded MT Bold" charset="0"/>
              <a:ea typeface="Arial Rounded MT Bold" charset="0"/>
            </a:endParaRPr>
          </a:p>
        </p:txBody>
      </p:sp>
      <p:pic>
        <p:nvPicPr>
          <p:cNvPr id="14" name="그림 13" descr="C:/Users/cdabo/AppData/Roaming/PolarisOffice/ETemp/11416_11319480/image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3706" r="30045" b="31766"/>
          <a:stretch>
            <a:fillRect/>
          </a:stretch>
        </p:blipFill>
        <p:spPr>
          <a:xfrm rot="0">
            <a:off x="6364605" y="3112135"/>
            <a:ext cx="3087370" cy="3582670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5231130" y="3171825"/>
            <a:ext cx="1133475" cy="75438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156835" y="3180080"/>
            <a:ext cx="1232535" cy="7791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5345" y="197167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34275" y="325818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25345" y="210248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1100" y="415734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</a:rPr>
              <a:t>②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345" y="223329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③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25345" y="236410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④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25345" y="250126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25345" y="263207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25345" y="276288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4"/>
                </a:solidFill>
              </a:rPr>
              <a:t>⑦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35925" y="4528820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</a:rPr>
              <a:t>④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36740" y="4528820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</a:rPr>
              <a:t>③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85075" y="492569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</a:rPr>
              <a:t>⑥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9450" y="492569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</a:rPr>
              <a:t>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63715" y="4925695"/>
            <a:ext cx="26352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71281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3855720" y="2329815"/>
            <a:ext cx="4711065" cy="35858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01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기능 소개</a:t>
            </a: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02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OpenAPI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03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와이어 프레임</a:t>
            </a: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실행 화면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05 CSS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소스코드 </a:t>
            </a: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06 JavaScript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소스코드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07 Html Dom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구조</a:t>
            </a: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08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겪은 문제점과 해결 과정</a:t>
            </a:r>
          </a:p>
          <a:p>
            <a:pPr marL="228600" indent="-228600" algn="ctr" latinLnBrk="0">
              <a:lnSpc>
                <a:spcPct val="114999"/>
              </a:lnSpc>
              <a:buFontTx/>
              <a:buNone/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09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 후기</a:t>
            </a:r>
          </a:p>
          <a:p>
            <a:pPr marL="0" indent="0" algn="ctr" latinLnBrk="0">
              <a:buFontTx/>
              <a:buNone/>
            </a:pP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25160" y="965835"/>
            <a:ext cx="972185" cy="6604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800" dirty="0">
                <a:latin typeface="Arial Rounded MT Bold" panose="020F0704030504030204" pitchFamily="34" charset="0"/>
                <a:ea typeface="Arial Rounded MT Bold" charset="0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771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 noGrp="1"/>
          </p:cNvSpPr>
          <p:nvPr>
            <p:ph type="title"/>
          </p:nvPr>
        </p:nvSpPr>
        <p:spPr>
          <a:xfrm>
            <a:off x="-635" y="7620"/>
            <a:ext cx="10586085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06 javascript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소스코드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메인페이지 시작함수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) 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24" name="그림 26" descr="C:/Users/cdabo/AppData/Roaming/PolarisOffice/ETemp/4240_10975304/fImage1345322936827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083425" y="824865"/>
            <a:ext cx="4902835" cy="351218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5" name="그림 27" descr="C:/Users/cdabo/AppData/Roaming/PolarisOffice/ETemp/4240_10975304/fImage173957294996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15125" y="3885565"/>
            <a:ext cx="4011295" cy="2641600"/>
          </a:xfrm>
          <a:prstGeom prst="rect"/>
          <a:noFill/>
        </p:spPr>
      </p:pic>
      <p:pic>
        <p:nvPicPr>
          <p:cNvPr id="26" name="그림 1" descr="C:/Users/cdabo/AppData/Roaming/PolarisOffice/ETemp/4240_10975304/fImage244455248916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7490" y="821690"/>
            <a:ext cx="6127115" cy="4822190"/>
          </a:xfrm>
          <a:prstGeom prst="rect"/>
          <a:noFill/>
        </p:spPr>
      </p:pic>
      <p:cxnSp>
        <p:nvCxnSpPr>
          <p:cNvPr id="10" name="직선 화살표 연결선 9"/>
          <p:cNvCxnSpPr/>
          <p:nvPr/>
        </p:nvCxnSpPr>
        <p:spPr>
          <a:xfrm rot="0">
            <a:off x="4441825" y="2662555"/>
            <a:ext cx="2652395" cy="349885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rot="0" flipH="1" flipV="1">
            <a:off x="5190490" y="4121785"/>
            <a:ext cx="1562735" cy="274320"/>
          </a:xfrm>
          <a:prstGeom prst="straightConnector1"/>
          <a:ln w="19050" cap="flat" cmpd="sng">
            <a:solidFill>
              <a:schemeClr val="accent4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92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3823335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Arial Rounded MT Bold" charset="0"/>
                <a:ea typeface="Arial Rounded MT Bold" charset="0"/>
              </a:rPr>
              <a:t>07 html Dom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40" y="996950"/>
            <a:ext cx="8692515" cy="5412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06320" y="1367790"/>
            <a:ext cx="74993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99155" y="1379855"/>
            <a:ext cx="74993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0075" y="1367790"/>
            <a:ext cx="112585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meta*3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95495" y="1922780"/>
            <a:ext cx="70548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84370" y="2460625"/>
            <a:ext cx="112585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link*6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26130" y="2994660"/>
            <a:ext cx="88836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body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03750" y="3011170"/>
            <a:ext cx="112585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div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4370" y="3518535"/>
            <a:ext cx="112585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figure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83885" y="3526790"/>
            <a:ext cx="6426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41160" y="3547745"/>
            <a:ext cx="6426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a*8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35240" y="3531870"/>
            <a:ext cx="12534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figcaption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40190" y="3552825"/>
            <a:ext cx="6426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p*2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64050" y="4086860"/>
            <a:ext cx="112585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48985" y="4046855"/>
            <a:ext cx="6426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79565" y="4062095"/>
            <a:ext cx="108902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span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03750" y="4601210"/>
            <a:ext cx="6426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div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67375" y="4610735"/>
            <a:ext cx="105727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form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88125" y="4617085"/>
            <a:ext cx="9436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78930" y="5172075"/>
            <a:ext cx="104711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div*7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75785" y="5685790"/>
            <a:ext cx="2205355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600"/>
              <a:t>script*7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66345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rot="0">
            <a:off x="0" y="7620"/>
            <a:ext cx="4376420" cy="660400"/>
          </a:xfrm>
          <a:prstGeom prst="rect"/>
        </p:spPr>
        <p:txBody>
          <a:bodyPr wrap="square" lIns="91440" tIns="45720" rIns="91440" bIns="45720" numCol="1" vert="horz" anchor="ctr">
            <a:normAutofit fontScale="925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08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겪은 문제점과 해결과정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446405" y="1607820"/>
            <a:ext cx="11299825" cy="37814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 기상청 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가 쓰기 어렵고 막혀있는 것들이 많아 기능 구현이 어려움을 느낌 → </a:t>
            </a:r>
            <a:r>
              <a:rPr lang="en-US" altLang="ko-KR" sz="2400">
                <a:latin typeface="Arial Rounded MT Bold" charset="0"/>
              </a:rPr>
              <a:t>openweather api</a:t>
            </a:r>
            <a:r>
              <a:rPr lang="ko-KR" altLang="en-US" sz="2400">
                <a:latin typeface="Arial Rounded MT Bold" charset="0"/>
              </a:rPr>
              <a:t>로 변경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en-US" altLang="ko-KR" sz="2400">
                <a:latin typeface="Arial Rounded MT Bold" charset="0"/>
              </a:rPr>
              <a:t>areaList</a:t>
            </a:r>
            <a:r>
              <a:rPr lang="ko-KR" altLang="en-US" sz="2400">
                <a:latin typeface="Arial Rounded MT Bold" charset="0"/>
              </a:rPr>
              <a:t>의 </a:t>
            </a:r>
            <a:r>
              <a:rPr lang="en-US" altLang="ko-KR" sz="2400">
                <a:latin typeface="Arial Rounded MT Bold" charset="0"/>
              </a:rPr>
              <a:t>value</a:t>
            </a:r>
            <a:r>
              <a:rPr lang="ko-KR" altLang="en-US" sz="2400">
                <a:latin typeface="Arial Rounded MT Bold" charset="0"/>
              </a:rPr>
              <a:t>값을 사용하여 지역</a:t>
            </a:r>
            <a:r>
              <a:rPr lang="en-US" altLang="ko-KR" sz="2400">
                <a:latin typeface="Arial Rounded MT Bold" charset="0"/>
              </a:rPr>
              <a:t>(</a:t>
            </a:r>
            <a:r>
              <a:rPr lang="ko-KR" altLang="en-US" sz="2400">
                <a:latin typeface="Arial Rounded MT Bold" charset="0"/>
              </a:rPr>
              <a:t>도시</a:t>
            </a:r>
            <a:r>
              <a:rPr lang="en-US" altLang="ko-KR" sz="2400">
                <a:latin typeface="Arial Rounded MT Bold" charset="0"/>
              </a:rPr>
              <a:t>)</a:t>
            </a:r>
            <a:r>
              <a:rPr lang="ko-KR" altLang="en-US" sz="2400">
                <a:latin typeface="Arial Rounded MT Bold" charset="0"/>
              </a:rPr>
              <a:t>의 메인화면에 나타나는 지역</a:t>
            </a:r>
            <a:r>
              <a:rPr lang="en-US" altLang="ko-KR" sz="2400">
                <a:latin typeface="Arial Rounded MT Bold" charset="0"/>
              </a:rPr>
              <a:t>(</a:t>
            </a:r>
            <a:r>
              <a:rPr lang="ko-KR" altLang="en-US" sz="2400">
                <a:latin typeface="Arial Rounded MT Bold" charset="0"/>
              </a:rPr>
              <a:t>도시</a:t>
            </a:r>
            <a:r>
              <a:rPr lang="en-US" altLang="ko-KR" sz="2400">
                <a:latin typeface="Arial Rounded MT Bold" charset="0"/>
              </a:rPr>
              <a:t>)</a:t>
            </a:r>
            <a:r>
              <a:rPr lang="ko-KR" altLang="en-US" sz="2400">
                <a:latin typeface="Arial Rounded MT Bold" charset="0"/>
              </a:rPr>
              <a:t>이름을 영어에서 한글로 변경하고 싶음 →  </a:t>
            </a:r>
            <a:r>
              <a:rPr lang="en-US" altLang="ko-KR" sz="2400">
                <a:latin typeface="Arial Rounded MT Bold" charset="0"/>
              </a:rPr>
              <a:t>areaList</a:t>
            </a:r>
            <a:r>
              <a:rPr lang="ko-KR" altLang="en-US" sz="2400">
                <a:latin typeface="Arial Rounded MT Bold" charset="0"/>
              </a:rPr>
              <a:t>의 </a:t>
            </a:r>
            <a:r>
              <a:rPr lang="en-US" altLang="ko-KR" sz="2400">
                <a:latin typeface="Arial Rounded MT Bold" charset="0"/>
              </a:rPr>
              <a:t>key</a:t>
            </a:r>
            <a:r>
              <a:rPr lang="ko-KR" altLang="en-US" sz="2400">
                <a:latin typeface="Arial Rounded MT Bold" charset="0"/>
              </a:rPr>
              <a:t>값을 한글로 변경후 파라미터로 넘겨줘서 표시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실시간 날씨 조회 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로 최저</a:t>
            </a:r>
            <a:r>
              <a:rPr lang="en-US" altLang="ko-KR" sz="2400">
                <a:latin typeface="Arial Rounded MT Bold" charset="0"/>
              </a:rPr>
              <a:t>/</a:t>
            </a:r>
            <a:r>
              <a:rPr lang="ko-KR" altLang="en-US" sz="2400">
                <a:latin typeface="Arial Rounded MT Bold" charset="0"/>
              </a:rPr>
              <a:t>최고 기온을 출력하니 일일 일교차가 아니라서 정확하지 않음 → </a:t>
            </a:r>
            <a:r>
              <a:rPr lang="en-US" altLang="ko-KR" sz="2400">
                <a:latin typeface="Arial Rounded MT Bold" charset="0"/>
              </a:rPr>
              <a:t>5</a:t>
            </a:r>
            <a:r>
              <a:rPr lang="ko-KR" altLang="en-US" sz="2400">
                <a:latin typeface="Arial Rounded MT Bold" charset="0"/>
              </a:rPr>
              <a:t>일간의 데이터를 </a:t>
            </a:r>
            <a:r>
              <a:rPr lang="en-US" altLang="ko-KR" sz="2400">
                <a:latin typeface="Arial Rounded MT Bold" charset="0"/>
              </a:rPr>
              <a:t>3</a:t>
            </a:r>
            <a:r>
              <a:rPr lang="ko-KR" altLang="en-US" sz="2400">
                <a:latin typeface="Arial Rounded MT Bold" charset="0"/>
              </a:rPr>
              <a:t>시간 단위로 조회하는 새로운 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를 사용해서 실시간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와 비교해서 최저</a:t>
            </a:r>
            <a:r>
              <a:rPr lang="en-US" altLang="ko-KR" sz="2400">
                <a:latin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</a:rPr>
              <a:t>최고 기온 출력</a:t>
            </a:r>
            <a:endParaRPr lang="ko-KR" altLang="en-US" sz="2400">
              <a:latin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4375785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Arial Rounded MT Bold" charset="0"/>
                <a:ea typeface="Arial Rounded MT Bold" charset="0"/>
              </a:rPr>
              <a:t>08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겪은 문제점과 해결과정</a:t>
            </a: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 rot="0">
            <a:off x="446405" y="1344295"/>
            <a:ext cx="11299825" cy="48882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en-US" altLang="ko-KR" sz="2400">
                <a:latin typeface="Arial Rounded MT Bold" charset="0"/>
              </a:rPr>
              <a:t>5</a:t>
            </a:r>
            <a:r>
              <a:rPr lang="ko-KR" altLang="en-US" sz="2400">
                <a:latin typeface="Arial Rounded MT Bold" charset="0"/>
              </a:rPr>
              <a:t>일간의 </a:t>
            </a:r>
            <a:r>
              <a:rPr lang="en-US" altLang="ko-KR" sz="2400">
                <a:latin typeface="Arial Rounded MT Bold" charset="0"/>
              </a:rPr>
              <a:t>3</a:t>
            </a:r>
            <a:r>
              <a:rPr lang="ko-KR" altLang="en-US" sz="2400">
                <a:latin typeface="Arial Rounded MT Bold" charset="0"/>
              </a:rPr>
              <a:t>시간 단위 데이터에서 오늘날짜의 최저</a:t>
            </a:r>
            <a:r>
              <a:rPr lang="en-US" altLang="ko-KR" sz="2400">
                <a:latin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</a:rPr>
              <a:t>최고 기온을 가져오는데</a:t>
            </a:r>
            <a:r>
              <a:rPr lang="en-US" altLang="ko-KR" sz="2400">
                <a:latin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</a:rPr>
              <a:t>해당 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는 </a:t>
            </a:r>
            <a:r>
              <a:rPr lang="en-US" altLang="ko-KR" sz="2400">
                <a:latin typeface="Arial Rounded MT Bold" charset="0"/>
              </a:rPr>
              <a:t>UTC </a:t>
            </a:r>
            <a:r>
              <a:rPr lang="ko-KR" altLang="en-US" sz="2400">
                <a:latin typeface="Arial Rounded MT Bold" charset="0"/>
              </a:rPr>
              <a:t>시간임을 고려하지 못해서 잘못된 시간대의 정보로 가져옴 →  </a:t>
            </a:r>
            <a:r>
              <a:rPr lang="en-US" altLang="ko-KR" sz="2400">
                <a:latin typeface="Arial Rounded MT Bold" charset="0"/>
              </a:rPr>
              <a:t>local</a:t>
            </a:r>
            <a:r>
              <a:rPr lang="ko-KR" altLang="en-US" sz="2400">
                <a:latin typeface="Arial Rounded MT Bold" charset="0"/>
              </a:rPr>
              <a:t>시간을 </a:t>
            </a:r>
            <a:r>
              <a:rPr lang="en-US" altLang="ko-KR" sz="2400">
                <a:latin typeface="Arial Rounded MT Bold" charset="0"/>
              </a:rPr>
              <a:t>UTC</a:t>
            </a:r>
            <a:r>
              <a:rPr lang="ko-KR" altLang="en-US" sz="2400">
                <a:latin typeface="Arial Rounded MT Bold" charset="0"/>
              </a:rPr>
              <a:t>시간대로 바꿔줌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3번의 최저, 최고 기온 구하는 게 그 날의 최고, 최저 기온인데 기존api사용으로는 값이 변경됨을 발견 → 기상청 API를 사용하고 기존 최저, 최고 기온 구하는 코드 삭제. 해당 부분에 openweather api를 사용하지 않게 되었기 때문에 UTC시간으로 변경해주는 코드도 삭제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기상청 API를 기존 for in 반복 코드에 적용하는데 에러 발생 → 기존에 사용하던 API와 같이 기상청 api를 사용하기 위해 예보지점 좌표nx, ny의 문자를 areaList의 value값에 추가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/>
            <a:endParaRPr lang="ko-KR" altLang="en-US" sz="2400">
              <a:latin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87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1502410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>
                <a:latin typeface="Arial Rounded MT Bold" charset="0"/>
                <a:ea typeface="Arial Rounded MT Bold" charset="0"/>
              </a:rPr>
              <a:t>09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소감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446405" y="1633220"/>
            <a:ext cx="11299825" cy="41503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 김다보미 </a:t>
            </a:r>
            <a:r>
              <a:rPr lang="en-US" altLang="ko-KR" sz="2400">
                <a:latin typeface="Arial Rounded MT Bold" charset="0"/>
              </a:rPr>
              <a:t>- </a:t>
            </a:r>
            <a:r>
              <a:rPr lang="ko-KR" altLang="en-US" sz="2400">
                <a:latin typeface="Arial Rounded MT Bold" charset="0"/>
              </a:rPr>
              <a:t>처음 주제를 정하고 계획을 세울 때에는 너무 기능이 적은 거 아닌가 걱정했었는데</a:t>
            </a:r>
            <a:r>
              <a:rPr lang="en-US" altLang="ko-KR" sz="2400">
                <a:latin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</a:rPr>
              <a:t>적다고 생각했던 기능들도 처음으로 해보다보니 너무 많았습니다</a:t>
            </a:r>
            <a:r>
              <a:rPr lang="en-US" altLang="ko-KR" sz="2400">
                <a:latin typeface="Arial Rounded MT Bold" charset="0"/>
              </a:rPr>
              <a:t>. </a:t>
            </a:r>
            <a:r>
              <a:rPr lang="ko-KR" altLang="en-US" sz="2400">
                <a:latin typeface="Arial Rounded MT Bold" charset="0"/>
              </a:rPr>
              <a:t>기능을 하나하나 구현하려고 할 때마다 막히는 부분이 생겨서 힘들었고</a:t>
            </a:r>
            <a:r>
              <a:rPr lang="en-US" altLang="ko-KR" sz="2400">
                <a:latin typeface="Arial Rounded MT Bold" charset="0"/>
              </a:rPr>
              <a:t> API</a:t>
            </a:r>
            <a:r>
              <a:rPr lang="ko-KR" altLang="en-US" sz="2400">
                <a:latin typeface="Arial Rounded MT Bold" charset="0"/>
              </a:rPr>
              <a:t>에서 데이터를</a:t>
            </a:r>
            <a:r>
              <a:rPr lang="en-US" altLang="ko-KR" sz="2400">
                <a:latin typeface="Arial Rounded MT Bold" charset="0"/>
              </a:rPr>
              <a:t> </a:t>
            </a:r>
            <a:r>
              <a:rPr lang="ko-KR" altLang="en-US" sz="2400">
                <a:latin typeface="Arial Rounded MT Bold" charset="0"/>
              </a:rPr>
              <a:t>받아오는 것 자체가 쉽지 않았습니다.  그래도 처음으로 팀원들과 함께 고민하고 직접 만들어보니까 더 힘들었지만 그만큼 뿌듯했습니다</a:t>
            </a:r>
            <a:r>
              <a:rPr lang="en-US" altLang="ko-KR" sz="2400">
                <a:latin typeface="Arial Rounded MT Bold" charset="0"/>
              </a:rPr>
              <a:t>.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r>
              <a:rPr lang="ko-KR" altLang="en-US" sz="2400">
                <a:latin typeface="Arial Rounded MT Bold" charset="0"/>
              </a:rPr>
              <a:t>강태현 </a:t>
            </a:r>
            <a:r>
              <a:rPr lang="en-US" altLang="ko-KR" sz="2400">
                <a:latin typeface="Arial Rounded MT Bold" charset="0"/>
              </a:rPr>
              <a:t>- </a:t>
            </a:r>
            <a:r>
              <a:rPr lang="ko-KR" altLang="en-US" sz="2400">
                <a:latin typeface="Arial Rounded MT Bold" charset="0"/>
              </a:rPr>
              <a:t>수업만 듣다가 세미프로젝트로 무언갈 만들어보는데 처음인지라 너무 막막했습니다</a:t>
            </a:r>
            <a:r>
              <a:rPr lang="en-US" altLang="ko-KR" sz="2400">
                <a:latin typeface="Arial Rounded MT Bold" charset="0"/>
              </a:rPr>
              <a:t>. </a:t>
            </a:r>
            <a:r>
              <a:rPr lang="ko-KR" altLang="en-US" sz="2400">
                <a:latin typeface="Arial Rounded MT Bold" charset="0"/>
              </a:rPr>
              <a:t>팀원분들이 다들 잘하셔서 저는 따라가기만 해도 너무 벅찼습니다</a:t>
            </a:r>
            <a:r>
              <a:rPr lang="en-US" altLang="ko-KR" sz="2400">
                <a:latin typeface="Arial Rounded MT Bold" charset="0"/>
              </a:rPr>
              <a:t>. </a:t>
            </a:r>
            <a:r>
              <a:rPr lang="ko-KR" altLang="en-US" sz="2400">
                <a:latin typeface="Arial Rounded MT Bold" charset="0"/>
              </a:rPr>
              <a:t>요번 프로젝트를 통해서 </a:t>
            </a:r>
            <a:r>
              <a:rPr lang="en-US" altLang="ko-KR" sz="2400">
                <a:latin typeface="Arial Rounded MT Bold" charset="0"/>
              </a:rPr>
              <a:t>api</a:t>
            </a:r>
            <a:r>
              <a:rPr lang="ko-KR" altLang="en-US" sz="2400">
                <a:latin typeface="Arial Rounded MT Bold" charset="0"/>
              </a:rPr>
              <a:t>를 어떤식으로 데이터를 가공해야하는지 배운 것 같습니다</a:t>
            </a:r>
            <a:r>
              <a:rPr lang="en-US" altLang="ko-KR" sz="2400">
                <a:latin typeface="Arial Rounded MT Bold" charset="0"/>
              </a:rPr>
              <a:t>. </a:t>
            </a:r>
            <a:r>
              <a:rPr lang="ko-KR" altLang="en-US" sz="2400">
                <a:latin typeface="Arial Rounded MT Bold" charset="0"/>
              </a:rPr>
              <a:t>앞으로는 열심히 공부해야겠습니다</a:t>
            </a:r>
            <a:r>
              <a:rPr lang="en-US" altLang="ko-KR" sz="2400">
                <a:latin typeface="Arial Rounded MT Bold" charset="0"/>
              </a:rPr>
              <a:t>.</a:t>
            </a:r>
            <a:endParaRPr lang="ko-KR" altLang="en-US" sz="2400">
              <a:latin typeface="Arial Rounded MT Bold" charset="0"/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2400">
              <a:latin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8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7620"/>
            <a:ext cx="1502410" cy="65976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>
                <a:latin typeface="Arial Rounded MT Bold" charset="0"/>
                <a:ea typeface="Arial Rounded MT Bold" charset="0"/>
              </a:rPr>
              <a:t>09 </a:t>
            </a:r>
            <a:r>
              <a:rPr lang="ko-KR" altLang="en-US" sz="2800" dirty="0">
                <a:latin typeface="Arial Rounded MT Bold" charset="0"/>
                <a:ea typeface="Arial Rounded MT Bold" charset="0"/>
              </a:rPr>
              <a:t>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3710" y="1224915"/>
            <a:ext cx="11299190" cy="452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 Rounded MT Bold" panose="020F0704030504030204" pitchFamily="34" charset="0"/>
              </a:rPr>
              <a:t>오태원 </a:t>
            </a:r>
            <a:r>
              <a:rPr lang="en-US" altLang="ko-KR" sz="2400" dirty="0">
                <a:latin typeface="Arial Rounded MT Bold" panose="020F0704030504030204" pitchFamily="34" charset="0"/>
              </a:rPr>
              <a:t>– </a:t>
            </a:r>
            <a:r>
              <a:rPr lang="ko-KR" altLang="en-US" sz="2400" dirty="0">
                <a:latin typeface="Arial Rounded MT Bold" panose="020F0704030504030204" pitchFamily="34" charset="0"/>
              </a:rPr>
              <a:t>처음 주제를 정하는데 오래 걸렸는데 팀원들과 주제를 정하고 명확한 방향을 정하고 시작하는 게 중요하다는 걸 알 수 있었습니다</a:t>
            </a:r>
            <a:r>
              <a:rPr lang="en-US" altLang="ko-KR" sz="2400" dirty="0">
                <a:latin typeface="Arial Rounded MT Bold" panose="020F0704030504030204" pitchFamily="34" charset="0"/>
              </a:rPr>
              <a:t>.</a:t>
            </a:r>
            <a:br>
              <a:rPr lang="en-US" altLang="ko-KR" sz="2400" dirty="0">
                <a:latin typeface="Arial Rounded MT Bold" panose="020F0704030504030204" pitchFamily="34" charset="0"/>
              </a:rPr>
            </a:br>
            <a:r>
              <a:rPr lang="ko-KR" altLang="en-US" sz="2400" dirty="0">
                <a:latin typeface="Arial Rounded MT Bold" panose="020F0704030504030204" pitchFamily="34" charset="0"/>
              </a:rPr>
              <a:t>막히는 부분이 있을 때 팀원들과 상의하여 아이디어를 얻거나 해결한 부분이 있었기 때문에 팀원과 함께하는 과정의 장점을 알게 되었습니다</a:t>
            </a:r>
            <a:r>
              <a:rPr lang="en-US" altLang="ko-KR" sz="2400" dirty="0">
                <a:latin typeface="Arial Rounded MT Bold" panose="020F0704030504030204" pitchFamily="34" charset="0"/>
              </a:rPr>
              <a:t>.</a:t>
            </a:r>
            <a:br>
              <a:rPr lang="en-US" altLang="ko-KR" sz="2400" dirty="0">
                <a:latin typeface="Arial Rounded MT Bold" panose="020F0704030504030204" pitchFamily="34" charset="0"/>
              </a:rPr>
            </a:br>
            <a:r>
              <a:rPr lang="ko-KR" altLang="en-US" sz="2400" dirty="0">
                <a:latin typeface="Arial Rounded MT Bold" panose="020F0704030504030204" pitchFamily="34" charset="0"/>
              </a:rPr>
              <a:t>처음 프로젝트를 시작했을 때는 예외처리</a:t>
            </a:r>
            <a:r>
              <a:rPr lang="en-US" altLang="ko-KR" sz="2400" dirty="0">
                <a:latin typeface="Arial Rounded MT Bold" panose="020F0704030504030204" pitchFamily="34" charset="0"/>
              </a:rPr>
              <a:t>, </a:t>
            </a:r>
            <a:r>
              <a:rPr lang="ko-KR" altLang="en-US" sz="2400" dirty="0">
                <a:latin typeface="Arial Rounded MT Bold" panose="020F0704030504030204" pitchFamily="34" charset="0"/>
              </a:rPr>
              <a:t>로딩 등을 생각하지 못했고</a:t>
            </a:r>
            <a:r>
              <a:rPr lang="en-US" altLang="ko-KR" sz="2400" dirty="0">
                <a:latin typeface="Arial Rounded MT Bold" panose="020F0704030504030204" pitchFamily="34" charset="0"/>
              </a:rPr>
              <a:t>, </a:t>
            </a:r>
            <a:r>
              <a:rPr lang="ko-KR" altLang="en-US" sz="2400" dirty="0">
                <a:latin typeface="Arial Rounded MT Bold" panose="020F0704030504030204" pitchFamily="34" charset="0"/>
              </a:rPr>
              <a:t>처음 코드 작성을 시작 하고서는 중복되는 코드가 많았습니다</a:t>
            </a:r>
            <a:r>
              <a:rPr lang="en-US" altLang="ko-KR" sz="2400" dirty="0">
                <a:latin typeface="Arial Rounded MT Bold" panose="020F0704030504030204" pitchFamily="34" charset="0"/>
              </a:rPr>
              <a:t>.</a:t>
            </a:r>
            <a:br>
              <a:rPr lang="en-US" altLang="ko-KR" sz="2400" dirty="0">
                <a:latin typeface="Arial Rounded MT Bold" panose="020F0704030504030204" pitchFamily="34" charset="0"/>
              </a:rPr>
            </a:br>
            <a:r>
              <a:rPr lang="ko-KR" altLang="en-US" sz="2400" dirty="0">
                <a:latin typeface="Arial Rounded MT Bold" panose="020F0704030504030204" pitchFamily="34" charset="0"/>
              </a:rPr>
              <a:t>중복 작업을 중복을 제거하고 함수를 사용하고자 노력하는 과정에서 코드작성 방법에 도움이 많이 됐습니다</a:t>
            </a:r>
            <a:r>
              <a:rPr lang="en-US" altLang="ko-KR" sz="2400" dirty="0">
                <a:latin typeface="Arial Rounded MT Bold" panose="020F0704030504030204" pitchFamily="34" charset="0"/>
              </a:rPr>
              <a:t>.</a:t>
            </a:r>
            <a:br>
              <a:rPr lang="en-US" altLang="ko-KR" sz="2400" dirty="0">
                <a:latin typeface="Arial Rounded MT Bold" panose="020F0704030504030204" pitchFamily="34" charset="0"/>
              </a:rPr>
            </a:br>
            <a:r>
              <a:rPr lang="en-US" altLang="ko-KR" sz="2400" dirty="0">
                <a:latin typeface="Arial Rounded MT Bold" panose="020F0704030504030204" pitchFamily="34" charset="0"/>
              </a:rPr>
              <a:t>API</a:t>
            </a:r>
            <a:r>
              <a:rPr lang="ko-KR" altLang="en-US" sz="2400" dirty="0">
                <a:latin typeface="Arial Rounded MT Bold" panose="020F0704030504030204" pitchFamily="34" charset="0"/>
              </a:rPr>
              <a:t>를 처음 활용하고 데이터를 다루는데 처음과 비교해서 익숙해졌습니다</a:t>
            </a:r>
            <a:r>
              <a:rPr lang="en-US" altLang="ko-KR" sz="2400" dirty="0">
                <a:latin typeface="Arial Rounded MT Bold" panose="020F0704030504030204" pitchFamily="34" charset="0"/>
              </a:rPr>
              <a:t>.</a:t>
            </a:r>
            <a:br>
              <a:rPr lang="en-US" altLang="ko-KR" sz="2400" dirty="0">
                <a:latin typeface="Arial Rounded MT Bold" panose="020F0704030504030204" pitchFamily="34" charset="0"/>
              </a:rPr>
            </a:br>
            <a:r>
              <a:rPr lang="ko-KR" altLang="en-US" sz="2400" dirty="0">
                <a:latin typeface="Arial Rounded MT Bold" panose="020F0704030504030204" pitchFamily="34" charset="0"/>
              </a:rPr>
              <a:t>프로젝트를 진행 하면서 스스로 부족한 점이 보였고 이를 보완하고자 노력하는 과정에서 자연스럽게 공부를 하게 됐습니다</a:t>
            </a:r>
            <a:r>
              <a:rPr lang="en-US" altLang="ko-KR" sz="2400" dirty="0">
                <a:latin typeface="Arial Rounded MT Bold" panose="020F07040305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2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3823970" cy="6604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panose="020F0704030504030204" pitchFamily="34" charset="0"/>
                <a:ea typeface="Arial Rounded MT Bold" charset="0"/>
              </a:rPr>
              <a:t>01 </a:t>
            </a:r>
            <a:r>
              <a:rPr lang="en-US" altLang="ko-KR" sz="2800" dirty="0" err="1">
                <a:latin typeface="Arial Rounded MT Bold" panose="020F0704030504030204" pitchFamily="34" charset="0"/>
                <a:ea typeface="Arial Rounded MT Bold" charset="0"/>
              </a:rPr>
              <a:t>기능소개</a:t>
            </a:r>
            <a:endParaRPr lang="ko-KR" altLang="en-US" sz="2800" dirty="0">
              <a:latin typeface="Arial Rounded MT Bold" panose="020F0704030504030204" pitchFamily="34" charset="0"/>
              <a:ea typeface="Arial Rounded MT Bold" charset="0"/>
            </a:endParaRPr>
          </a:p>
        </p:txBody>
      </p:sp>
      <p:sp>
        <p:nvSpPr>
          <p:cNvPr id="3" name="텍스트 상자 1"/>
          <p:cNvSpPr txBox="1">
            <a:spLocks/>
          </p:cNvSpPr>
          <p:nvPr/>
        </p:nvSpPr>
        <p:spPr>
          <a:xfrm>
            <a:off x="2395220" y="829945"/>
            <a:ext cx="74663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hangingPunct="1"/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메</a:t>
            </a:r>
            <a:r>
              <a:rPr lang="ko-KR" altLang="en-US" sz="1800" dirty="0">
                <a:latin typeface="Arial Rounded MT Bold" panose="020F0704030504030204" pitchFamily="34" charset="0"/>
                <a:ea typeface="맑은 고딕" charset="0"/>
              </a:rPr>
              <a:t>인 페이지</a:t>
            </a:r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: </a:t>
            </a:r>
            <a:r>
              <a:rPr sz="1800" dirty="0" err="1">
                <a:latin typeface="Arial Rounded MT Bold" panose="020F0704030504030204" pitchFamily="34" charset="0"/>
                <a:ea typeface="맑은 고딕" charset="0"/>
              </a:rPr>
              <a:t>대한민국</a:t>
            </a:r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 지</a:t>
            </a:r>
            <a:r>
              <a:rPr lang="ko-KR" altLang="en-US" sz="1800" dirty="0" err="1">
                <a:latin typeface="Arial Rounded MT Bold" panose="020F0704030504030204" pitchFamily="34" charset="0"/>
                <a:ea typeface="맑은 고딕" charset="0"/>
              </a:rPr>
              <a:t>역별</a:t>
            </a:r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sz="1800" dirty="0" err="1">
                <a:latin typeface="Arial Rounded MT Bold" panose="020F0704030504030204" pitchFamily="34" charset="0"/>
                <a:ea typeface="맑은 고딕" charset="0"/>
              </a:rPr>
              <a:t>실시간날씨</a:t>
            </a:r>
            <a:r>
              <a:rPr lang="ko-KR" altLang="en-US" sz="1800" dirty="0" err="1">
                <a:latin typeface="Arial Rounded MT Bold" panose="020F0704030504030204" pitchFamily="34" charset="0"/>
                <a:ea typeface="맑은 고딕" charset="0"/>
              </a:rPr>
              <a:t>를</a:t>
            </a:r>
            <a:r>
              <a:rPr lang="ko-KR" altLang="en-US"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sz="1800" dirty="0" err="1">
                <a:latin typeface="Arial Rounded MT Bold" panose="020F0704030504030204" pitchFamily="34" charset="0"/>
                <a:ea typeface="맑은 고딕" charset="0"/>
              </a:rPr>
              <a:t>지도</a:t>
            </a:r>
            <a:r>
              <a:rPr lang="en-US"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lang="ko-KR" altLang="en-US" sz="1800" dirty="0">
                <a:latin typeface="Arial Rounded MT Bold" panose="020F0704030504030204" pitchFamily="34" charset="0"/>
                <a:ea typeface="맑은 고딕" charset="0"/>
              </a:rPr>
              <a:t>위에 아이콘으로 표시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0" t="103" r="11919" b="3126"/>
          <a:stretch/>
        </p:blipFill>
        <p:spPr>
          <a:xfrm>
            <a:off x="394335" y="1363980"/>
            <a:ext cx="3825875" cy="414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603115" y="2191385"/>
            <a:ext cx="3132455" cy="36957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al Rounded MT Bold" panose="020F0704030504030204" pitchFamily="34" charset="0"/>
              </a:rPr>
              <a:t>특정 지역 날씨 아이콘 클릭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5959475" y="2672080"/>
            <a:ext cx="337820" cy="32956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 hangingPunct="1"/>
            <a:endParaRPr lang="ko-KR" altLang="en-US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3440" y="3114040"/>
            <a:ext cx="3012440" cy="36957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rial Rounded MT Bold" panose="020F0704030504030204" pitchFamily="34" charset="0"/>
              </a:rPr>
              <a:t>해당 지역 날씨 상세 폼 표시</a:t>
            </a:r>
          </a:p>
        </p:txBody>
      </p:sp>
      <p:sp>
        <p:nvSpPr>
          <p:cNvPr id="13" name="아래쪽 화살표 12"/>
          <p:cNvSpPr/>
          <p:nvPr/>
        </p:nvSpPr>
        <p:spPr>
          <a:xfrm>
            <a:off x="5960745" y="3594735"/>
            <a:ext cx="337820" cy="32956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 hangingPunct="1"/>
            <a:endParaRPr lang="ko-KR" altLang="en-US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03115" y="4041140"/>
            <a:ext cx="3132455" cy="83121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rial Rounded MT Bold" panose="020F0704030504030204" pitchFamily="34" charset="0"/>
              </a:rPr>
              <a:t>상세 폼</a:t>
            </a:r>
            <a:r>
              <a:rPr lang="en-US" altLang="ko-KR" sz="1600" dirty="0">
                <a:latin typeface="Arial Rounded MT Bold" panose="020F0704030504030204" pitchFamily="34" charset="0"/>
              </a:rPr>
              <a:t>: </a:t>
            </a:r>
            <a:r>
              <a:rPr lang="ko-KR" altLang="en-US" sz="1600" dirty="0">
                <a:latin typeface="Arial Rounded MT Bold" panose="020F0704030504030204" pitchFamily="34" charset="0"/>
              </a:rPr>
              <a:t>하늘 상태</a:t>
            </a:r>
            <a:r>
              <a:rPr lang="en-US" altLang="ko-KR" sz="1600" dirty="0">
                <a:latin typeface="Arial Rounded MT Bold" panose="020F0704030504030204" pitchFamily="34" charset="0"/>
              </a:rPr>
              <a:t>, </a:t>
            </a:r>
            <a:r>
              <a:rPr lang="ko-KR" altLang="en-US" sz="1600" dirty="0">
                <a:latin typeface="Arial Rounded MT Bold" panose="020F0704030504030204" pitchFamily="34" charset="0"/>
              </a:rPr>
              <a:t>현재 기온</a:t>
            </a:r>
            <a:r>
              <a:rPr lang="en-US" altLang="ko-KR" sz="1600" dirty="0">
                <a:latin typeface="Arial Rounded MT Bold" panose="020F0704030504030204" pitchFamily="34" charset="0"/>
              </a:rPr>
              <a:t>, </a:t>
            </a:r>
            <a:br>
              <a:rPr lang="en-US" altLang="ko-KR" sz="1600" dirty="0">
                <a:latin typeface="Arial Rounded MT Bold" panose="020F0704030504030204" pitchFamily="34" charset="0"/>
              </a:rPr>
            </a:br>
            <a:r>
              <a:rPr lang="en-US" altLang="ko-KR" sz="1600" dirty="0">
                <a:latin typeface="Arial Rounded MT Bold" panose="020F0704030504030204" pitchFamily="34" charset="0"/>
              </a:rPr>
              <a:t>	</a:t>
            </a:r>
            <a:r>
              <a:rPr lang="ko-KR" altLang="en-US" sz="1600" dirty="0">
                <a:latin typeface="Arial Rounded MT Bold" panose="020F0704030504030204" pitchFamily="34" charset="0"/>
              </a:rPr>
              <a:t>최저</a:t>
            </a:r>
            <a:r>
              <a:rPr lang="en-US" altLang="ko-KR" sz="1600" dirty="0">
                <a:latin typeface="Arial Rounded MT Bold" panose="020F0704030504030204" pitchFamily="34" charset="0"/>
              </a:rPr>
              <a:t> </a:t>
            </a:r>
            <a:r>
              <a:rPr lang="ko-KR" altLang="en-US" sz="1600" dirty="0">
                <a:latin typeface="Arial Rounded MT Bold" panose="020F0704030504030204" pitchFamily="34" charset="0"/>
              </a:rPr>
              <a:t>기온</a:t>
            </a:r>
            <a:r>
              <a:rPr lang="en-US" altLang="ko-KR" sz="1600" dirty="0">
                <a:latin typeface="Arial Rounded MT Bold" panose="020F0704030504030204" pitchFamily="34" charset="0"/>
              </a:rPr>
              <a:t>, </a:t>
            </a:r>
            <a:r>
              <a:rPr lang="ko-KR" altLang="en-US" sz="1600" dirty="0">
                <a:latin typeface="Arial Rounded MT Bold" panose="020F0704030504030204" pitchFamily="34" charset="0"/>
              </a:rPr>
              <a:t>최고 기온</a:t>
            </a:r>
            <a:r>
              <a:rPr lang="en-US" altLang="ko-KR" sz="1600" dirty="0">
                <a:latin typeface="Arial Rounded MT Bold" panose="020F0704030504030204" pitchFamily="34" charset="0"/>
              </a:rPr>
              <a:t>,</a:t>
            </a:r>
            <a:br>
              <a:rPr lang="en-US" altLang="ko-KR" sz="1600" dirty="0">
                <a:latin typeface="Arial Rounded MT Bold" panose="020F0704030504030204" pitchFamily="34" charset="0"/>
              </a:rPr>
            </a:br>
            <a:r>
              <a:rPr lang="en-US" altLang="ko-KR" sz="1600" dirty="0">
                <a:latin typeface="Arial Rounded MT Bold" panose="020F0704030504030204" pitchFamily="34" charset="0"/>
              </a:rPr>
              <a:t>	</a:t>
            </a:r>
            <a:r>
              <a:rPr lang="ko-KR" altLang="en-US" sz="1600" dirty="0">
                <a:latin typeface="Arial Rounded MT Bold" panose="020F0704030504030204" pitchFamily="34" charset="0"/>
              </a:rPr>
              <a:t>강수확률</a:t>
            </a:r>
            <a:r>
              <a:rPr lang="en-US" altLang="ko-KR" sz="1600" dirty="0">
                <a:latin typeface="Arial Rounded MT Bold" panose="020F0704030504030204" pitchFamily="34" charset="0"/>
              </a:rPr>
              <a:t>, </a:t>
            </a:r>
            <a:r>
              <a:rPr lang="ko-KR" altLang="en-US" sz="1600" dirty="0">
                <a:latin typeface="Arial Rounded MT Bold" panose="020F0704030504030204" pitchFamily="34" charset="0"/>
              </a:rPr>
              <a:t>습도</a:t>
            </a:r>
            <a:r>
              <a:rPr lang="en-US" altLang="ko-KR" sz="1600" dirty="0">
                <a:latin typeface="Arial Rounded MT Bold" panose="020F0704030504030204" pitchFamily="34" charset="0"/>
              </a:rPr>
              <a:t>, </a:t>
            </a:r>
            <a:r>
              <a:rPr lang="ko-KR" altLang="en-US" sz="1600" dirty="0">
                <a:latin typeface="Arial Rounded MT Bold" panose="020F0704030504030204" pitchFamily="34" charset="0"/>
              </a:rPr>
              <a:t>풍속 </a:t>
            </a:r>
          </a:p>
        </p:txBody>
      </p:sp>
      <p:cxnSp>
        <p:nvCxnSpPr>
          <p:cNvPr id="19" name="직선 화살표 연결선 18"/>
          <p:cNvCxnSpPr>
            <a:stCxn id="10" idx="1"/>
          </p:cNvCxnSpPr>
          <p:nvPr/>
        </p:nvCxnSpPr>
        <p:spPr>
          <a:xfrm flipH="1" flipV="1">
            <a:off x="3900805" y="1997075"/>
            <a:ext cx="702310" cy="37846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3706" r="30045" b="31766"/>
          <a:stretch/>
        </p:blipFill>
        <p:spPr>
          <a:xfrm>
            <a:off x="8180070" y="1363980"/>
            <a:ext cx="3575050" cy="41490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/>
          <p:cNvCxnSpPr>
            <a:stCxn id="14" idx="3"/>
          </p:cNvCxnSpPr>
          <p:nvPr/>
        </p:nvCxnSpPr>
        <p:spPr>
          <a:xfrm flipV="1">
            <a:off x="7735570" y="4308475"/>
            <a:ext cx="444500" cy="14859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8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1985010" cy="6604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panose="020F0704030504030204" pitchFamily="34" charset="0"/>
                <a:ea typeface="Arial Rounded MT Bold" charset="0"/>
              </a:rPr>
              <a:t>02 </a:t>
            </a:r>
            <a:r>
              <a:rPr lang="ko-KR" altLang="en-US" sz="2000" dirty="0">
                <a:latin typeface="Arial Rounded MT Bold" panose="020F0704030504030204" pitchFamily="34" charset="0"/>
                <a:ea typeface="Arial Rounded MT Bold" charset="0"/>
              </a:rPr>
              <a:t>OpenAPI</a:t>
            </a:r>
            <a:endParaRPr lang="ko-KR" altLang="en-US" sz="2800" dirty="0">
              <a:latin typeface="Arial Rounded MT Bold" panose="020F0704030504030204" pitchFamily="34" charset="0"/>
              <a:ea typeface="Arial Rounded MT Bold" charset="0"/>
            </a:endParaRPr>
          </a:p>
        </p:txBody>
      </p:sp>
      <p:sp>
        <p:nvSpPr>
          <p:cNvPr id="5" name="도형 10"/>
          <p:cNvSpPr>
            <a:spLocks/>
          </p:cNvSpPr>
          <p:nvPr/>
        </p:nvSpPr>
        <p:spPr>
          <a:xfrm rot="0">
            <a:off x="581025" y="1181100"/>
            <a:ext cx="5178425" cy="82105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6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1.</a:t>
            </a:r>
            <a:r>
              <a:rPr sz="18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 </a:t>
            </a:r>
            <a:r>
              <a:rPr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실시간 날씨 조회 : 하늘상태, 기온, 실시간 최저,최고 기온, 지역명</a:t>
            </a:r>
            <a:endParaRPr lang="ko-KR" altLang="en-US" sz="1100" i="0" b="0">
              <a:solidFill>
                <a:srgbClr val="000000"/>
              </a:solidFill>
              <a:latin typeface="Arial Rounded MT Bold" charset="0"/>
              <a:ea typeface="Arial" charset="0"/>
            </a:endParaRPr>
          </a:p>
          <a:p>
            <a:pPr marL="0" indent="0" algn="ctr" latinLnBrk="0" hangingPunct="1">
              <a:buFontTx/>
              <a:buNone/>
            </a:pPr>
            <a:r>
              <a:rPr sz="1600" i="0" b="0">
                <a:solidFill>
                  <a:srgbClr val="000000"/>
                </a:solidFill>
                <a:latin typeface="Arial Rounded MT Bold" charset="0"/>
                <a:ea typeface="Courier New" charset="0"/>
              </a:rPr>
              <a:t>https://api.openweathermap.org/data/2.5/weather</a:t>
            </a:r>
            <a:endParaRPr lang="ko-KR" altLang="en-US" sz="1600" i="0" b="0">
              <a:solidFill>
                <a:srgbClr val="000000"/>
              </a:solidFill>
              <a:latin typeface="Arial Rounded MT Bold" charset="0"/>
              <a:ea typeface="Courier New" charset="0"/>
            </a:endParaRPr>
          </a:p>
        </p:txBody>
      </p:sp>
      <p:pic>
        <p:nvPicPr>
          <p:cNvPr id="7" name="그림 13" descr="C:/Users/cdabo/AppData/Roaming/PolarisOffice/ETemp/11416_11319480/image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680210" y="2324100"/>
            <a:ext cx="2980690" cy="310261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8" name="그림 14" descr="C:/Users/cdabo/AppData/Roaming/PolarisOffice/ETemp/11416_11319480/image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348220" y="2324100"/>
            <a:ext cx="2980690" cy="3180080"/>
          </a:xfrm>
          <a:prstGeom prst="rect"/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0" name="도형 17"/>
          <p:cNvSpPr>
            <a:spLocks/>
          </p:cNvSpPr>
          <p:nvPr/>
        </p:nvSpPr>
        <p:spPr>
          <a:xfrm rot="0">
            <a:off x="6050915" y="1165860"/>
            <a:ext cx="5572125" cy="83883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latin typeface="Arial Rounded MT Bold" charset="0"/>
                <a:ea typeface="맑은 고딕" charset="0"/>
              </a:rPr>
              <a:t>2</a:t>
            </a:r>
            <a:r>
              <a:rPr sz="1800">
                <a:latin typeface="Arial Rounded MT Bold" charset="0"/>
                <a:ea typeface="맑은 고딕" charset="0"/>
              </a:rPr>
              <a:t>. </a:t>
            </a:r>
            <a:r>
              <a:rPr sz="1100" i="0" b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 </a:t>
            </a:r>
            <a:r>
              <a:rPr sz="1200" i="0" b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5일간의 데이터를 3시간 단위로 조회 : 일일 최저기온, 최고기온 , 강수확률</a:t>
            </a:r>
            <a:endParaRPr lang="ko-KR" altLang="en-US" sz="1100" i="0" b="0">
              <a:solidFill>
                <a:srgbClr val="000000"/>
              </a:solidFill>
              <a:latin typeface="Arial Rounded MT Bold" charset="0"/>
              <a:ea typeface="Malgun Gothic" charset="0"/>
            </a:endParaRPr>
          </a:p>
          <a:p>
            <a:pPr marL="0" indent="0" algn="ctr" latinLnBrk="0" hangingPunct="1">
              <a:buFontTx/>
              <a:buNone/>
            </a:pPr>
            <a:r>
              <a:rPr sz="1600" b="0">
                <a:solidFill>
                  <a:schemeClr val="tx1"/>
                </a:solidFill>
                <a:latin typeface="Arial Rounded MT Bold" charset="0"/>
                <a:ea typeface="Consolas" charset="0"/>
              </a:rPr>
              <a:t>http://api.openweathermap.org/data/2.5/forecast</a:t>
            </a:r>
            <a:endParaRPr lang="ko-KR" altLang="en-US" sz="1600" b="0">
              <a:solidFill>
                <a:schemeClr val="tx1"/>
              </a:solidFill>
              <a:latin typeface="Arial Rounded MT Bold" charset="0"/>
              <a:ea typeface="Consolas" charset="0"/>
            </a:endParaRPr>
          </a:p>
        </p:txBody>
      </p:sp>
      <p:sp>
        <p:nvSpPr>
          <p:cNvPr id="11" name="텍스트 상자 24"/>
          <p:cNvSpPr txBox="1">
            <a:spLocks/>
          </p:cNvSpPr>
          <p:nvPr/>
        </p:nvSpPr>
        <p:spPr>
          <a:xfrm>
            <a:off x="7751445" y="6489065"/>
            <a:ext cx="440626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Arial Rounded MT Bold" panose="020F0704030504030204" pitchFamily="34" charset="0"/>
                <a:ea typeface="맑은 고딕" charset="0"/>
              </a:rPr>
              <a:t>출처 : https://openweathermap.org/api</a:t>
            </a:r>
            <a:endParaRPr lang="ko-KR" altLang="en-US" sz="1800">
              <a:latin typeface="Arial Rounded MT Bold" panose="020F0704030504030204" pitchFamily="34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6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0" y="7620"/>
            <a:ext cx="1985645" cy="6610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latin typeface="Arial Rounded MT Bold" charset="0"/>
                <a:ea typeface="Arial Rounded MT Bold" charset="0"/>
              </a:rPr>
              <a:t>02 </a:t>
            </a:r>
            <a:r>
              <a:rPr sz="2000">
                <a:latin typeface="Arial Rounded MT Bold" charset="0"/>
                <a:ea typeface="Arial Rounded MT Bold" charset="0"/>
              </a:rPr>
              <a:t>OpenAPI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2847340" y="1057275"/>
            <a:ext cx="6496685" cy="83947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200">
              <a:latin typeface="Arial Rounded MT Bold" charset="0"/>
              <a:ea typeface="Arial Rounded MT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200">
                <a:latin typeface="Arial Rounded MT Bold" charset="0"/>
                <a:ea typeface="Arial Rounded MT Bold" charset="0"/>
              </a:rPr>
              <a:t>3. </a:t>
            </a:r>
            <a:r>
              <a:rPr sz="1200" i="0" b="1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기상청</a:t>
            </a:r>
            <a:r>
              <a:rPr sz="1200" b="1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 </a:t>
            </a:r>
            <a:r>
              <a:rPr sz="1200" i="0" b="1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단기예보</a:t>
            </a:r>
            <a:endParaRPr lang="ko-KR" altLang="en-US" sz="1200" i="0" b="1">
              <a:solidFill>
                <a:srgbClr val="333333"/>
              </a:solidFill>
              <a:latin typeface="Arial Rounded MT Bold" charset="0"/>
              <a:ea typeface="Arial Rounded MT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0">
                <a:solidFill>
                  <a:schemeClr val="tx1"/>
                </a:solidFill>
                <a:latin typeface="Arial Rounded MT Bold" charset="0"/>
                <a:ea typeface="Arial Rounded MT Bold" charset="0"/>
              </a:rPr>
              <a:t>http://apis.data.go.kr/1360000/VilageFcstInfoService_2.0/getVilageFcst</a:t>
            </a:r>
            <a:endParaRPr lang="ko-KR" altLang="en-US" sz="1400" b="0">
              <a:solidFill>
                <a:schemeClr val="tx1"/>
              </a:solidFill>
              <a:latin typeface="Arial Rounded MT Bold" charset="0"/>
              <a:ea typeface="Arial Rounded MT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200">
              <a:latin typeface="Arial Rounded MT Bold" charset="0"/>
              <a:ea typeface="Arial Rounded MT Bold" charset="0"/>
            </a:endParaRPr>
          </a:p>
        </p:txBody>
      </p:sp>
      <p:pic>
        <p:nvPicPr>
          <p:cNvPr id="9" name="Picture " descr="C:/Users/cdabo/AppData/Roaming/PolarisOffice/ETemp/11416_11319480/fImage53564366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28035" y="2188845"/>
            <a:ext cx="5544185" cy="3580130"/>
          </a:xfrm>
          <a:prstGeom prst="rect"/>
          <a:solidFill>
            <a:srgbClr val="FFFFFF">
              <a:shade val="85000"/>
            </a:srgbClr>
          </a:solidFill>
          <a:ln w="3175" cap="rnd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2" name="Rect 0"/>
          <p:cNvSpPr txBox="1">
            <a:spLocks/>
          </p:cNvSpPr>
          <p:nvPr/>
        </p:nvSpPr>
        <p:spPr>
          <a:xfrm rot="0">
            <a:off x="5162550" y="6488430"/>
            <a:ext cx="6613525" cy="3689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Arial Rounded MT Bold" charset="0"/>
                <a:ea typeface="Arial Rounded MT Bold" charset="0"/>
              </a:rPr>
              <a:t>출처: </a:t>
            </a:r>
            <a:r>
              <a:rPr sz="1800" i="0" b="0">
                <a:solidFill>
                  <a:schemeClr val="tx1"/>
                </a:solidFill>
                <a:latin typeface="Arial Rounded MT Bold" charset="0"/>
                <a:ea typeface="Arial Rounded MT Bold" charset="0"/>
              </a:rPr>
              <a:t>http://apis.data.go.kr/1360000/VilageFcstInfoService_2.0</a:t>
            </a:r>
            <a:endParaRPr lang="ko-KR" altLang="en-US" sz="1800" i="0" b="0">
              <a:solidFill>
                <a:schemeClr val="tx1"/>
              </a:solidFill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3970" cy="6604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panose="020F0704030504030204" pitchFamily="34" charset="0"/>
                <a:ea typeface="Arial Rounded MT Bold" charset="0"/>
              </a:rPr>
              <a:t>02 </a:t>
            </a:r>
            <a:r>
              <a:rPr lang="ko-KR" altLang="en-US" sz="2000" dirty="0">
                <a:latin typeface="Arial Rounded MT Bold" panose="020F0704030504030204" pitchFamily="34" charset="0"/>
                <a:ea typeface="Arial Rounded MT Bold" charset="0"/>
              </a:rPr>
              <a:t>OpenAPI 인증키 발급</a:t>
            </a:r>
            <a:endParaRPr lang="ko-KR" altLang="en-US" sz="2800" dirty="0">
              <a:latin typeface="Arial Rounded MT Bold" panose="020F0704030504030204" pitchFamily="34" charset="0"/>
              <a:ea typeface="Arial Rounded MT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428625" y="771525"/>
            <a:ext cx="1248410" cy="8204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 b="0" i="0" dirty="0" err="1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회원가입</a:t>
            </a:r>
            <a:endParaRPr lang="ko-KR" altLang="en-US" sz="1800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2242185" y="788035"/>
            <a:ext cx="5213350" cy="8204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800" dirty="0" err="1">
                <a:latin typeface="Arial Rounded MT Bold" panose="020F0704030504030204" pitchFamily="34" charset="0"/>
                <a:ea typeface="맑은 고딕" charset="0"/>
              </a:rPr>
              <a:t>로그인</a:t>
            </a:r>
            <a:r>
              <a:rPr lang="en-US"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lang="ko-KR" altLang="en-US" sz="1800" dirty="0">
                <a:latin typeface="Arial Rounded MT Bold" panose="020F0704030504030204" pitchFamily="34" charset="0"/>
                <a:ea typeface="맑은 고딕" charset="0"/>
              </a:rPr>
              <a:t>후</a:t>
            </a:r>
            <a:r>
              <a:rPr sz="18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lang="en-US" sz="1800" dirty="0">
                <a:latin typeface="Arial Rounded MT Bold" panose="020F0704030504030204" pitchFamily="34" charset="0"/>
                <a:ea typeface="맑은 고딕" charset="0"/>
              </a:rPr>
              <a:t>API keys </a:t>
            </a:r>
            <a:r>
              <a:rPr lang="ko-KR" altLang="en-US" sz="1800" dirty="0">
                <a:latin typeface="Arial Rounded MT Bold" panose="020F0704030504030204" pitchFamily="34" charset="0"/>
                <a:ea typeface="맑은 고딕" charset="0"/>
              </a:rPr>
              <a:t>발급</a:t>
            </a:r>
          </a:p>
        </p:txBody>
      </p:sp>
      <p:sp>
        <p:nvSpPr>
          <p:cNvPr id="11" name="도형 27"/>
          <p:cNvSpPr>
            <a:spLocks/>
          </p:cNvSpPr>
          <p:nvPr/>
        </p:nvSpPr>
        <p:spPr>
          <a:xfrm>
            <a:off x="8068310" y="788035"/>
            <a:ext cx="3719830" cy="8204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해당 </a:t>
            </a:r>
            <a:r>
              <a:rPr lang="en-US" altLang="ko-KR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URL</a:t>
            </a:r>
            <a:r>
              <a:rPr lang="ko-KR" altLang="en-US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과 발급받은 </a:t>
            </a:r>
            <a:r>
              <a:rPr lang="en-US" altLang="ko-KR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key</a:t>
            </a:r>
            <a:r>
              <a:rPr lang="ko-KR" altLang="en-US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로 </a:t>
            </a:r>
            <a:r>
              <a:rPr lang="en-US" altLang="ko-KR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API </a:t>
            </a:r>
            <a:r>
              <a:rPr lang="ko-KR" altLang="en-US" sz="1600" dirty="0">
                <a:solidFill>
                  <a:srgbClr val="000000"/>
                </a:solidFill>
                <a:latin typeface="Arial Rounded MT Bold" panose="020F0704030504030204" pitchFamily="34" charset="0"/>
                <a:ea typeface="맑은 고딕" charset="0"/>
              </a:rPr>
              <a:t>호출</a:t>
            </a:r>
            <a:endParaRPr lang="ko-KR" altLang="en-US" sz="1800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2" name="텍스트 상자 28"/>
          <p:cNvSpPr txBox="1">
            <a:spLocks/>
          </p:cNvSpPr>
          <p:nvPr/>
        </p:nvSpPr>
        <p:spPr>
          <a:xfrm>
            <a:off x="1005840" y="6341110"/>
            <a:ext cx="469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Arial Rounded MT Bold" panose="020F0704030504030204" pitchFamily="34" charset="0"/>
              <a:ea typeface="맑은 고딕" charset="0"/>
            </a:endParaRPr>
          </a:p>
        </p:txBody>
      </p:sp>
      <p:pic>
        <p:nvPicPr>
          <p:cNvPr id="14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20" y="1856105"/>
            <a:ext cx="4033520" cy="1878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20" y="3982720"/>
            <a:ext cx="4033520" cy="2254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1835785" y="1019810"/>
            <a:ext cx="295910" cy="32385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 hangingPunct="1"/>
            <a:endParaRPr lang="ko-KR" altLang="en-US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7620635" y="1040130"/>
            <a:ext cx="295910" cy="32385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 hangingPunct="1"/>
            <a:endParaRPr lang="ko-KR" altLang="en-US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17" name="도형 27"/>
          <p:cNvSpPr>
            <a:spLocks/>
          </p:cNvSpPr>
          <p:nvPr/>
        </p:nvSpPr>
        <p:spPr>
          <a:xfrm>
            <a:off x="8068310" y="1856105"/>
            <a:ext cx="3719830" cy="13512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http://api.openweathermap.org/data/2.5/forecast?q={city name}&amp;</a:t>
            </a:r>
            <a:r>
              <a:rPr lang="en-US" altLang="ko-KR" sz="1600" dirty="0" err="1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appid</a:t>
            </a:r>
            <a:r>
              <a:rPr lang="en-US" altLang="ko-KR" sz="1600" dirty="0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={API KEY}&amp;</a:t>
            </a:r>
            <a:r>
              <a:rPr lang="en-US" altLang="ko-KR" sz="1600" dirty="0" err="1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lang</a:t>
            </a:r>
            <a:r>
              <a:rPr lang="en-US" altLang="ko-KR" sz="1600" dirty="0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=</a:t>
            </a:r>
            <a:r>
              <a:rPr lang="en-US" altLang="ko-KR" sz="1600" dirty="0" err="1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kr&amp;units</a:t>
            </a:r>
            <a:r>
              <a:rPr lang="en-US" altLang="ko-KR" sz="1600" dirty="0">
                <a:solidFill>
                  <a:schemeClr val="tx1"/>
                </a:solidFill>
                <a:latin typeface="Arial Rounded MT Bold" panose="020F0704030504030204" pitchFamily="34" charset="0"/>
                <a:ea typeface="맑은 고딕" charset="0"/>
              </a:rPr>
              <a:t>=metric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8649970" y="1343660"/>
            <a:ext cx="49403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888730" y="1343660"/>
            <a:ext cx="74295" cy="51244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72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0" y="7620"/>
            <a:ext cx="3824605" cy="6610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latin typeface="Arial Rounded MT Bold" charset="0"/>
                <a:ea typeface="Arial Rounded MT Bold" charset="0"/>
              </a:rPr>
              <a:t>02 </a:t>
            </a:r>
            <a:r>
              <a:rPr sz="2000">
                <a:latin typeface="Arial Rounded MT Bold" charset="0"/>
                <a:ea typeface="Arial Rounded MT Bold" charset="0"/>
              </a:rPr>
              <a:t>OpenAPI 인증키 발급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428625" y="771525"/>
            <a:ext cx="1249045" cy="82105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 i="0" b="0">
                <a:solidFill>
                  <a:srgbClr val="000000"/>
                </a:solidFill>
                <a:latin typeface="Arial Rounded MT Bold" charset="0"/>
                <a:ea typeface="맑은 고딕" charset="0"/>
              </a:rPr>
              <a:t>회원가입</a:t>
            </a:r>
            <a:endParaRPr lang="ko-KR" altLang="en-US" sz="1800" i="0" b="0">
              <a:solidFill>
                <a:srgbClr val="000000"/>
              </a:solidFill>
              <a:latin typeface="Arial Rounded MT Bold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2242185" y="788035"/>
            <a:ext cx="5213985" cy="82105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Arial Rounded MT Bold" charset="0"/>
                <a:ea typeface="맑은 고딕" charset="0"/>
              </a:rPr>
              <a:t>로그인 후 API keys 발급</a:t>
            </a:r>
            <a:endParaRPr lang="ko-KR" altLang="en-US" sz="1800">
              <a:latin typeface="Arial Rounded MT Bold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8068310" y="788035"/>
            <a:ext cx="3720465" cy="82105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 Rounded MT Bold" charset="0"/>
                <a:ea typeface="맑은 고딕" charset="0"/>
              </a:rPr>
              <a:t>해당 URL과 발급받은 key로 API 호출</a:t>
            </a:r>
            <a:endParaRPr lang="ko-KR" altLang="en-US" sz="1600">
              <a:solidFill>
                <a:srgbClr val="000000"/>
              </a:solidFill>
              <a:latin typeface="Arial Rounded MT Bold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1005840" y="6341110"/>
            <a:ext cx="4762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Arial Rounded MT Bold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1835785" y="1019810"/>
            <a:ext cx="296545" cy="324485"/>
          </a:xfrm>
          <a:prstGeom prst="rightArrow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 Rounded MT Bold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7620635" y="1040130"/>
            <a:ext cx="296545" cy="324485"/>
          </a:xfrm>
          <a:prstGeom prst="rightArrow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Arial Rounded MT Bold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8068310" y="1856105"/>
            <a:ext cx="3720465" cy="135191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b="0">
                <a:solidFill>
                  <a:schemeClr val="tx1"/>
                </a:solidFill>
                <a:latin typeface="Consolas" charset="0"/>
                <a:ea typeface="맑은 고딕" charset="0"/>
              </a:rPr>
              <a:t>http://apis.data.go.kr/1360000/VilageFcstInfoService_2.0/getVilageFcst?{ServiceKey}</a:t>
            </a:r>
            <a:endParaRPr lang="ko-KR" altLang="en-US" sz="1600" b="0">
              <a:solidFill>
                <a:schemeClr val="tx1"/>
              </a:solidFill>
              <a:latin typeface="Consolas" charset="0"/>
              <a:ea typeface="맑은 고딕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8649970" y="1343660"/>
            <a:ext cx="494665" cy="635"/>
          </a:xfrm>
          <a:prstGeom prst="line"/>
          <a:ln w="3810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t 0"/>
          <p:cNvCxnSpPr/>
          <p:nvPr/>
        </p:nvCxnSpPr>
        <p:spPr>
          <a:xfrm rot="0">
            <a:off x="8888730" y="1343660"/>
            <a:ext cx="74930" cy="513080"/>
          </a:xfrm>
          <a:prstGeom prst="straightConnector1"/>
          <a:ln w="28575" cap="flat" cmpd="sng">
            <a:solidFill>
              <a:srgbClr val="00B05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" descr="C:/Users/cdabo/AppData/Roaming/PolarisOffice/ETemp/11416_11319480/fImage58641444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42185" y="1856105"/>
            <a:ext cx="5213985" cy="13519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9" name="Picture " descr="C:/Users/cdabo/AppData/Roaming/PolarisOffice/ETemp/11416_11319480/fImage35375445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42185" y="3318510"/>
            <a:ext cx="5213985" cy="2752090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22" name="도형 44"/>
          <p:cNvSpPr>
            <a:spLocks/>
          </p:cNvSpPr>
          <p:nvPr/>
        </p:nvSpPr>
        <p:spPr>
          <a:xfrm rot="0">
            <a:off x="3272790" y="5829935"/>
            <a:ext cx="4076065" cy="203200"/>
          </a:xfrm>
          <a:prstGeom prst="rect"/>
          <a:solidFill>
            <a:schemeClr val="bg1">
              <a:lumMod val="85000"/>
              <a:lumOff val="0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3970" cy="6604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panose="020F0704030504030204" pitchFamily="34" charset="0"/>
                <a:ea typeface="Arial Rounded MT Bold" charset="0"/>
              </a:rPr>
              <a:t>02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  <a:ea typeface="Arial Rounded MT Bold" charset="0"/>
              </a:rPr>
              <a:t>OpenAPI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  <a:ea typeface="Arial Rounded MT Bold" charset="0"/>
              </a:rPr>
              <a:t>파라미터</a:t>
            </a:r>
            <a:endParaRPr lang="ko-KR" altLang="en-US" sz="2800" dirty="0">
              <a:latin typeface="Arial Rounded MT Bold" panose="020F0704030504030204" pitchFamily="34" charset="0"/>
              <a:ea typeface="Arial Rounded MT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466725" y="668020"/>
            <a:ext cx="5360035" cy="82105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8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1. </a:t>
            </a:r>
            <a:r>
              <a:rPr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실시간 날씨 조회 : </a:t>
            </a:r>
            <a:r>
              <a:rPr lang="ko-KR" altLang="en-US"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도시명</a:t>
            </a:r>
            <a:r>
              <a:rPr lang="en-US" altLang="ko-KR"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, </a:t>
            </a:r>
            <a:r>
              <a:rPr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하늘</a:t>
            </a:r>
            <a:r>
              <a:rPr lang="en-US"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 </a:t>
            </a:r>
            <a:r>
              <a:rPr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상태</a:t>
            </a:r>
            <a:r>
              <a:rPr lang="en-US"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/</a:t>
            </a:r>
            <a:r>
              <a:rPr lang="ko-KR" altLang="en-US"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아이콘</a:t>
            </a:r>
            <a:r>
              <a:rPr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,</a:t>
            </a:r>
            <a:r>
              <a:rPr lang="en-US"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 </a:t>
            </a:r>
            <a:r>
              <a:rPr lang="ko-KR" altLang="en-US"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현재</a:t>
            </a:r>
            <a:r>
              <a:rPr lang="ko-KR" altLang="en-US"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 </a:t>
            </a:r>
            <a:r>
              <a:rPr lang="ko-KR" altLang="en-US"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기온</a:t>
            </a:r>
            <a:r>
              <a:rPr lang="en-US" altLang="ko-KR"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Arial" charset="0"/>
              </a:rPr>
              <a:t>습도</a:t>
            </a:r>
            <a:r>
              <a:rPr lang="en-US" altLang="ko-KR" sz="1200">
                <a:solidFill>
                  <a:srgbClr val="000000"/>
                </a:solidFill>
                <a:latin typeface="Arial Rounded MT Bold" charset="0"/>
                <a:ea typeface="Arial" charset="0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Arial" charset="0"/>
              </a:rPr>
              <a:t>풍속</a:t>
            </a:r>
            <a:r>
              <a:rPr lang="en-US" altLang="ko-KR" sz="1200" i="0" b="0">
                <a:solidFill>
                  <a:srgbClr val="000000"/>
                </a:solidFill>
                <a:latin typeface="Arial Rounded MT Bold" charset="0"/>
                <a:ea typeface="Arial" charset="0"/>
              </a:rPr>
              <a:t> </a:t>
            </a:r>
            <a:endParaRPr lang="ko-KR" altLang="en-US" sz="1200" i="0" b="0">
              <a:solidFill>
                <a:srgbClr val="000000"/>
              </a:solidFill>
              <a:latin typeface="Arial Rounded MT Bold" charset="0"/>
              <a:ea typeface="Arial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sz="1800" i="0" b="0">
                <a:solidFill>
                  <a:srgbClr val="000000"/>
                </a:solidFill>
                <a:latin typeface="Arial Rounded MT Bold" charset="0"/>
                <a:ea typeface="Courier New" charset="0"/>
              </a:rPr>
              <a:t>    </a:t>
            </a:r>
            <a:r>
              <a:rPr sz="1600" i="0" b="0">
                <a:solidFill>
                  <a:srgbClr val="000000"/>
                </a:solidFill>
                <a:latin typeface="Arial Rounded MT Bold" charset="0"/>
                <a:ea typeface="Courier New" charset="0"/>
              </a:rPr>
              <a:t>https://api.openweathermap.org/data/2.5/weather</a:t>
            </a:r>
            <a:endParaRPr lang="ko-KR" altLang="en-US" sz="1600" i="0" b="0">
              <a:solidFill>
                <a:srgbClr val="000000"/>
              </a:solidFill>
              <a:latin typeface="Arial Rounded MT Bold" charset="0"/>
              <a:ea typeface="Courier New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281305" y="4618990"/>
            <a:ext cx="5711825" cy="816610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latin typeface="Arial Rounded MT Bold" charset="0"/>
                <a:ea typeface="맑은 고딕" charset="0"/>
              </a:rPr>
              <a:t>2</a:t>
            </a:r>
            <a:r>
              <a:rPr sz="1800">
                <a:latin typeface="Arial Rounded MT Bold" charset="0"/>
                <a:ea typeface="맑은 고딕" charset="0"/>
              </a:rPr>
              <a:t>. </a:t>
            </a:r>
            <a:r>
              <a:rPr sz="1100" i="0" b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 </a:t>
            </a:r>
            <a:r>
              <a:rPr sz="1200" i="0" b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5일간의 데이터를 3시간 단위로 조회 : 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예측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시간</a:t>
            </a:r>
            <a:r>
              <a:rPr lang="en-US" altLang="ko-KR" sz="120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최저</a:t>
            </a:r>
            <a:r>
              <a:rPr lang="en-US" altLang="ko-KR" sz="120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/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최고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기온</a:t>
            </a:r>
            <a:r>
              <a:rPr lang="en-US" altLang="ko-KR" sz="120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강수확률</a:t>
            </a:r>
            <a:endParaRPr lang="ko-KR" altLang="en-US" sz="1100">
              <a:solidFill>
                <a:srgbClr val="000000"/>
              </a:solidFill>
              <a:latin typeface="Arial Rounded MT Bold" charset="0"/>
              <a:ea typeface="Malgun Gothic" charset="0"/>
            </a:endParaRPr>
          </a:p>
          <a:p>
            <a:pPr marL="0" indent="0" algn="l" latinLnBrk="0" hangingPunct="1">
              <a:buFontTx/>
              <a:buNone/>
            </a:pPr>
            <a:r>
              <a:rPr lang="en-US" sz="1600" b="0">
                <a:solidFill>
                  <a:srgbClr val="000000"/>
                </a:solidFill>
                <a:latin typeface="Arial Rounded MT Bold" charset="0"/>
                <a:ea typeface="Malgun Gothic" charset="0"/>
              </a:rPr>
              <a:t>     </a:t>
            </a:r>
            <a:r>
              <a:rPr sz="1400" b="0">
                <a:solidFill>
                  <a:schemeClr val="tx1"/>
                </a:solidFill>
                <a:latin typeface="Arial Rounded MT Bold" charset="0"/>
                <a:ea typeface="Consolas" charset="0"/>
              </a:rPr>
              <a:t>http://api.openweathermap.org/data/2.5/forecast</a:t>
            </a:r>
            <a:endParaRPr lang="ko-KR" altLang="en-US" sz="1400" b="0">
              <a:solidFill>
                <a:schemeClr val="tx1"/>
              </a:solidFill>
              <a:latin typeface="Arial Rounded MT Bold" charset="0"/>
              <a:ea typeface="Consolas" charset="0"/>
            </a:endParaRPr>
          </a:p>
        </p:txBody>
      </p:sp>
      <p:graphicFrame>
        <p:nvGraphicFramePr>
          <p:cNvPr id="11" name="표 22"/>
          <p:cNvGraphicFramePr>
            <a:graphicFrameLocks noGrp="1"/>
          </p:cNvGraphicFramePr>
          <p:nvPr/>
        </p:nvGraphicFramePr>
        <p:xfrm>
          <a:off x="776605" y="1796415"/>
          <a:ext cx="4739640" cy="2595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87625"/>
                <a:gridCol w="2152015"/>
              </a:tblGrid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b="1">
                          <a:solidFill>
                            <a:srgbClr val="FFFFFF"/>
                          </a:solidFill>
                        </a:rPr>
                        <a:t>Fields in API response</a:t>
                      </a:r>
                      <a:endParaRPr lang="ko-KR" altLang="en-US" sz="1400" kern="1200" b="1">
                        <a:solidFill>
                          <a:srgbClr val="FFFFFF"/>
                        </a:solidFill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b="1">
                          <a:solidFill>
                            <a:srgbClr val="FFFFFF"/>
                          </a:solidFill>
                        </a:rPr>
                        <a:t>파라미터</a:t>
                      </a:r>
                      <a:endParaRPr lang="ko-KR" altLang="en-US" sz="1800" kern="1200" b="1">
                        <a:solidFill>
                          <a:srgbClr val="FFFFFF"/>
                        </a:solidFill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en-US" altLang="ko-KR" sz="1800" kern="1200">
                          <a:solidFill>
                            <a:srgbClr val="000000"/>
                          </a:solidFill>
                        </a:rPr>
                        <a:t>city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altLang="en-US" sz="1800" kern="1200">
                          <a:solidFill>
                            <a:srgbClr val="000000"/>
                          </a:solidFill>
                        </a:rPr>
                        <a:t>도시명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w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eather</a:t>
                      </a: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[0]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.description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altLang="en-US" sz="1800" kern="1200">
                          <a:solidFill>
                            <a:srgbClr val="000000"/>
                          </a:solidFill>
                        </a:rPr>
                        <a:t>하늘 상태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en-US" altLang="ko-KR" sz="1800" kern="1200">
                          <a:solidFill>
                            <a:srgbClr val="000000"/>
                          </a:solidFill>
                        </a:rPr>
                        <a:t>weather[0].icon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altLang="en-US" sz="1800" kern="1200">
                          <a:solidFill>
                            <a:srgbClr val="000000"/>
                          </a:solidFill>
                        </a:rPr>
                        <a:t>하늘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 아이콘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ain.temp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altLang="en-US" sz="1800" kern="1200">
                          <a:solidFill>
                            <a:srgbClr val="000000"/>
                          </a:solidFill>
                        </a:rPr>
                        <a:t>현재 기온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ain.humidity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습도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w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ind.speed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풍속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graphicFrame>
        <p:nvGraphicFramePr>
          <p:cNvPr id="12" name="표 26"/>
          <p:cNvGraphicFramePr>
            <a:graphicFrameLocks noGrp="1"/>
          </p:cNvGraphicFramePr>
          <p:nvPr/>
        </p:nvGraphicFramePr>
        <p:xfrm>
          <a:off x="771525" y="5642610"/>
          <a:ext cx="4743450" cy="7416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371725"/>
                <a:gridCol w="2371725"/>
              </a:tblGrid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b="1">
                          <a:solidFill>
                            <a:srgbClr val="FFFFFF"/>
                          </a:solidFill>
                        </a:rPr>
                        <a:t>Fields in API response</a:t>
                      </a:r>
                      <a:endParaRPr lang="ko-KR" altLang="en-US" sz="1400" kern="1200" b="1">
                        <a:solidFill>
                          <a:srgbClr val="FFFFFF"/>
                        </a:solidFill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b="1">
                          <a:solidFill>
                            <a:srgbClr val="FFFFFF"/>
                          </a:solidFill>
                        </a:rPr>
                        <a:t>파라미터</a:t>
                      </a:r>
                      <a:endParaRPr lang="ko-KR" altLang="en-US" sz="1800" kern="1200" b="1">
                        <a:solidFill>
                          <a:srgbClr val="FFFFFF"/>
                        </a:solidFill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l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ist</a:t>
                      </a:r>
                      <a:r>
                        <a:rPr lang="en-US" sz="1800" kern="1200">
                          <a:solidFill>
                            <a:srgbClr val="000000"/>
                          </a:solidFill>
                        </a:rPr>
                        <a:t>[0]</a:t>
                      </a: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.pop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>
                          <a:solidFill>
                            <a:srgbClr val="000000"/>
                          </a:solidFill>
                        </a:rPr>
                        <a:t>강수확률</a:t>
                      </a:r>
                      <a:endParaRPr lang="ko-KR" altLang="en-US" sz="1800" kern="1200">
                        <a:solidFill>
                          <a:srgbClr val="000000"/>
                        </a:solidFill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13" name="도형 49"/>
          <p:cNvSpPr>
            <a:spLocks/>
          </p:cNvSpPr>
          <p:nvPr/>
        </p:nvSpPr>
        <p:spPr>
          <a:xfrm rot="0">
            <a:off x="6150610" y="1384935"/>
            <a:ext cx="5708015" cy="821055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>
                <a:latin typeface="Arial Rounded MT Bold" charset="0"/>
                <a:ea typeface="Arial Rounded MT Bold" charset="0"/>
              </a:rPr>
              <a:t>3. </a:t>
            </a:r>
            <a:r>
              <a:rPr sz="1400" i="0" b="1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기상청</a:t>
            </a:r>
            <a:r>
              <a:rPr sz="1400" b="1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 </a:t>
            </a:r>
            <a:r>
              <a:rPr sz="1400" i="0" b="1">
                <a:solidFill>
                  <a:srgbClr val="333333"/>
                </a:solidFill>
                <a:latin typeface="Arial Rounded MT Bold" charset="0"/>
                <a:ea typeface="Arial Rounded MT Bold" charset="0"/>
              </a:rPr>
              <a:t>단기예보</a:t>
            </a:r>
            <a:endParaRPr lang="ko-KR" altLang="en-US" sz="1400" i="0" b="1">
              <a:solidFill>
                <a:srgbClr val="333333"/>
              </a:solidFill>
              <a:latin typeface="Arial Rounded MT Bold" charset="0"/>
              <a:ea typeface="Arial Rounded MT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200" b="0">
                <a:solidFill>
                  <a:schemeClr val="tx1"/>
                </a:solidFill>
                <a:latin typeface="Arial Rounded MT Bold" charset="0"/>
                <a:ea typeface="Arial Rounded MT Bold" charset="0"/>
              </a:rPr>
              <a:t>http://apis.data.go.kr/1360000/VilageFcstInfoService_2.0/getVilageFcst</a:t>
            </a:r>
            <a:endParaRPr lang="ko-KR" altLang="en-US" sz="1200" b="0">
              <a:solidFill>
                <a:schemeClr val="tx1"/>
              </a:solidFill>
              <a:latin typeface="Arial Rounded MT Bold" charset="0"/>
              <a:ea typeface="Arial Rounded MT Bold" charset="0"/>
            </a:endParaRPr>
          </a:p>
        </p:txBody>
      </p:sp>
      <p:graphicFrame>
        <p:nvGraphicFramePr>
          <p:cNvPr id="14" name="표 50"/>
          <p:cNvGraphicFramePr>
            <a:graphicFrameLocks noGrp="1"/>
          </p:cNvGraphicFramePr>
          <p:nvPr/>
        </p:nvGraphicFramePr>
        <p:xfrm>
          <a:off x="6708775" y="2467610"/>
          <a:ext cx="4593590" cy="2966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07615"/>
                <a:gridCol w="2085975"/>
              </a:tblGrid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Fields in API response</a:t>
                      </a:r>
                      <a:endParaRPr lang="ko-KR" altLang="en-US" sz="14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파라미터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numOfRows 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한 페이지 결과 수 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pageNo 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페이지 번호 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dataType 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데이터 타입 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baseDate 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발표일자 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baseTime 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발표시각 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nx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예보지점X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ny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예보지점Y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790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3335" cy="6597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 dirty="0">
                <a:latin typeface="Arial Rounded MT Bold" panose="020F0704030504030204" pitchFamily="34" charset="0"/>
                <a:ea typeface="Arial Rounded MT Bold" charset="0"/>
              </a:rPr>
              <a:t>03 </a:t>
            </a:r>
            <a:r>
              <a:rPr lang="ko-KR" altLang="en-US" sz="2800" dirty="0">
                <a:latin typeface="Arial Rounded MT Bold" panose="020F0704030504030204" pitchFamily="34" charset="0"/>
                <a:ea typeface="Arial Rounded MT Bold" charset="0"/>
              </a:rPr>
              <a:t>와이어 프레임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55" y="1903095"/>
            <a:ext cx="5179060" cy="2936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" y="1905000"/>
            <a:ext cx="5090795" cy="2934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오른쪽 화살표 12"/>
          <p:cNvSpPr/>
          <p:nvPr/>
        </p:nvSpPr>
        <p:spPr>
          <a:xfrm>
            <a:off x="5799455" y="3228975"/>
            <a:ext cx="412115" cy="25527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0" indent="0" algn="ctr" hangingPunct="1"/>
            <a:endParaRPr lang="ko-KR" altLang="en-US" dirty="0">
              <a:latin typeface="Arial Rounded MT Bold" panose="020F0704030504030204" pitchFamily="34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wrap="square" lIns="91440" tIns="45720" rIns="91440" bIns="45720" anchor="ctr">
        <a:noAutofit/>
      </a:bodyPr>
      <a:lstStyle>
        <a:defPPr marL="0" indent="0" algn="ctr" hangingPunct="1">
          <a:defRPr dirty="0" smtClean="0">
            <a:latin typeface="맑은 고딕" charset="0"/>
            <a:ea typeface="맑은 고딕" charset="0"/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25</Pages>
  <Paragraphs>116</Paragraphs>
  <Words>782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cdabomi</dc:creator>
  <cp:lastModifiedBy>cdabomi60</cp:lastModifiedBy>
  <dc:title>PowerPoint 프레젠테이션</dc:title>
  <cp:version>9.104.137.47964</cp:version>
  <dcterms:modified xsi:type="dcterms:W3CDTF">2022-10-13T09:36:52Z</dcterms:modified>
</cp:coreProperties>
</file>